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F2554F-71E0-42EF-93DA-A4C1D955FA26}">
  <a:tblStyle styleId="{EFF2554F-71E0-42EF-93DA-A4C1D955FA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84825e57d9_2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84825e57d9_2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4825e57d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4825e57d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Slide 9) Compare graph properties for [word2vec, Glove, Bert] models</a:t>
            </a:r>
            <a:endParaRPr b="1"/>
          </a:p>
          <a:p>
            <a:pPr indent="0" lvl="0" marL="0" rtl="0" algn="l">
              <a:spcBef>
                <a:spcPts val="0"/>
              </a:spcBef>
              <a:spcAft>
                <a:spcPts val="0"/>
              </a:spcAft>
              <a:buClr>
                <a:schemeClr val="dk1"/>
              </a:buClr>
              <a:buSzPts val="1100"/>
              <a:buFont typeface="Arial"/>
              <a:buNone/>
            </a:pPr>
            <a:r>
              <a:rPr b="1" lang="en"/>
              <a:t>Line plot 1) Number of nodes, number of edges:</a:t>
            </a:r>
            <a:endParaRPr/>
          </a:p>
          <a:p>
            <a:pPr indent="0" lvl="0" marL="0" rtl="0" algn="l">
              <a:spcBef>
                <a:spcPts val="0"/>
              </a:spcBef>
              <a:spcAft>
                <a:spcPts val="0"/>
              </a:spcAft>
              <a:buClr>
                <a:schemeClr val="dk1"/>
              </a:buClr>
              <a:buSzPts val="1100"/>
              <a:buFont typeface="Arial"/>
              <a:buNone/>
            </a:pPr>
            <a:r>
              <a:rPr lang="en"/>
              <a:t>This plot will visually represent the number of unique entities (prompts) and their relationships for each embedding model.</a:t>
            </a:r>
            <a:endParaRPr/>
          </a:p>
          <a:p>
            <a:pPr indent="0" lvl="0" marL="0" rtl="0" algn="l">
              <a:spcBef>
                <a:spcPts val="0"/>
              </a:spcBef>
              <a:spcAft>
                <a:spcPts val="0"/>
              </a:spcAft>
              <a:buClr>
                <a:schemeClr val="dk1"/>
              </a:buClr>
              <a:buSzPts val="1100"/>
              <a:buFont typeface="Arial"/>
              <a:buNone/>
            </a:pPr>
            <a:r>
              <a:rPr lang="en"/>
              <a:t>As embedding complexity increases (from word2vec to Glove to Bert), we expect to see an increase in both nodes and edges.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Line plot 2) Avg. weighted degree, graph density:</a:t>
            </a:r>
            <a:endParaRPr b="1"/>
          </a:p>
          <a:p>
            <a:pPr indent="0" lvl="0" marL="0" rtl="0" algn="l">
              <a:spcBef>
                <a:spcPts val="0"/>
              </a:spcBef>
              <a:spcAft>
                <a:spcPts val="0"/>
              </a:spcAft>
              <a:buClr>
                <a:schemeClr val="dk1"/>
              </a:buClr>
              <a:buSzPts val="1100"/>
              <a:buFont typeface="Arial"/>
              <a:buNone/>
            </a:pPr>
            <a:r>
              <a:rPr lang="en"/>
              <a:t>This plot will show the average number of connections each node has and how many edges are in the graph compared to the maximum possible number of edges for each embedding model.</a:t>
            </a:r>
            <a:endParaRPr/>
          </a:p>
          <a:p>
            <a:pPr indent="0" lvl="0" marL="0" rtl="0" algn="l">
              <a:spcBef>
                <a:spcPts val="0"/>
              </a:spcBef>
              <a:spcAft>
                <a:spcPts val="0"/>
              </a:spcAft>
              <a:buClr>
                <a:schemeClr val="dk1"/>
              </a:buClr>
              <a:buSzPts val="1100"/>
              <a:buFont typeface="Arial"/>
              <a:buNone/>
            </a:pPr>
            <a:r>
              <a:rPr lang="en"/>
              <a:t>An increase in embedding complexity should lead to a higher average weighted degree and increased graph density.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Line plot 3) Modularity, Number of communities:</a:t>
            </a:r>
            <a:endParaRPr b="1"/>
          </a:p>
          <a:p>
            <a:pPr indent="0" lvl="0" marL="0" rtl="0" algn="l">
              <a:spcBef>
                <a:spcPts val="0"/>
              </a:spcBef>
              <a:spcAft>
                <a:spcPts val="0"/>
              </a:spcAft>
              <a:buClr>
                <a:schemeClr val="dk1"/>
              </a:buClr>
              <a:buSzPts val="1100"/>
              <a:buFont typeface="Arial"/>
              <a:buNone/>
            </a:pPr>
            <a:r>
              <a:rPr lang="en"/>
              <a:t>This plot will depict the strength of division of a network into modules and the number of distinct groups or clusters in the graph for each embedding model.</a:t>
            </a:r>
            <a:endParaRPr/>
          </a:p>
          <a:p>
            <a:pPr indent="0" lvl="0" marL="0" rtl="0" algn="l">
              <a:spcBef>
                <a:spcPts val="0"/>
              </a:spcBef>
              <a:spcAft>
                <a:spcPts val="0"/>
              </a:spcAft>
              <a:buClr>
                <a:schemeClr val="dk1"/>
              </a:buClr>
              <a:buSzPts val="1100"/>
              <a:buFont typeface="Arial"/>
              <a:buNone/>
            </a:pPr>
            <a:r>
              <a:rPr lang="en"/>
              <a:t>With increasing embedding complexity, modularity is expected to decrease, and the number of detected communities should also decrease.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Observation 1)</a:t>
            </a:r>
            <a:endParaRPr b="1"/>
          </a:p>
          <a:p>
            <a:pPr indent="0" lvl="0" marL="0" rtl="0" algn="l">
              <a:spcBef>
                <a:spcPts val="0"/>
              </a:spcBef>
              <a:spcAft>
                <a:spcPts val="0"/>
              </a:spcAft>
              <a:buClr>
                <a:schemeClr val="dk1"/>
              </a:buClr>
              <a:buSzPts val="1100"/>
              <a:buFont typeface="Arial"/>
              <a:buNone/>
            </a:pPr>
            <a:r>
              <a:rPr lang="en"/>
              <a:t>Increasing in embedding complexity leads to:</a:t>
            </a:r>
            <a:endParaRPr/>
          </a:p>
          <a:p>
            <a:pPr indent="0" lvl="0" marL="0" rtl="0" algn="l">
              <a:spcBef>
                <a:spcPts val="0"/>
              </a:spcBef>
              <a:spcAft>
                <a:spcPts val="0"/>
              </a:spcAft>
              <a:buClr>
                <a:schemeClr val="dk1"/>
              </a:buClr>
              <a:buSzPts val="1100"/>
              <a:buFont typeface="Arial"/>
              <a:buNone/>
            </a:pPr>
            <a:r>
              <a:rPr lang="en"/>
              <a:t>More nodes and edges.</a:t>
            </a:r>
            <a:endParaRPr/>
          </a:p>
          <a:p>
            <a:pPr indent="0" lvl="0" marL="0" rtl="0" algn="l">
              <a:spcBef>
                <a:spcPts val="0"/>
              </a:spcBef>
              <a:spcAft>
                <a:spcPts val="0"/>
              </a:spcAft>
              <a:buClr>
                <a:schemeClr val="dk1"/>
              </a:buClr>
              <a:buSzPts val="1100"/>
              <a:buFont typeface="Arial"/>
              <a:buNone/>
            </a:pPr>
            <a:r>
              <a:rPr lang="en"/>
              <a:t>Higher average weighted degree.</a:t>
            </a:r>
            <a:endParaRPr/>
          </a:p>
          <a:p>
            <a:pPr indent="0" lvl="0" marL="0" rtl="0" algn="l">
              <a:spcBef>
                <a:spcPts val="0"/>
              </a:spcBef>
              <a:spcAft>
                <a:spcPts val="0"/>
              </a:spcAft>
              <a:buClr>
                <a:schemeClr val="dk1"/>
              </a:buClr>
              <a:buSzPts val="1100"/>
              <a:buFont typeface="Arial"/>
              <a:buNone/>
            </a:pPr>
            <a:r>
              <a:rPr lang="en"/>
              <a:t>Increased graph density.</a:t>
            </a:r>
            <a:endParaRPr/>
          </a:p>
          <a:p>
            <a:pPr indent="0" lvl="0" marL="0" rtl="0" algn="l">
              <a:spcBef>
                <a:spcPts val="0"/>
              </a:spcBef>
              <a:spcAft>
                <a:spcPts val="0"/>
              </a:spcAft>
              <a:buClr>
                <a:schemeClr val="dk1"/>
              </a:buClr>
              <a:buSzPts val="1100"/>
              <a:buFont typeface="Arial"/>
              <a:buNone/>
            </a:pPr>
            <a:r>
              <a:rPr lang="en"/>
              <a:t>Modularity decreases.</a:t>
            </a:r>
            <a:endParaRPr/>
          </a:p>
          <a:p>
            <a:pPr indent="0" lvl="0" marL="0" rtl="0" algn="l">
              <a:spcBef>
                <a:spcPts val="0"/>
              </a:spcBef>
              <a:spcAft>
                <a:spcPts val="0"/>
              </a:spcAft>
              <a:buClr>
                <a:schemeClr val="dk1"/>
              </a:buClr>
              <a:buSzPts val="1100"/>
              <a:buFont typeface="Arial"/>
              <a:buNone/>
            </a:pPr>
            <a:r>
              <a:rPr lang="en"/>
              <a:t>The number of detected communities decreases.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Observation 2)</a:t>
            </a:r>
            <a:endParaRPr b="1"/>
          </a:p>
          <a:p>
            <a:pPr indent="0" lvl="0" marL="0" rtl="0" algn="l">
              <a:spcBef>
                <a:spcPts val="0"/>
              </a:spcBef>
              <a:spcAft>
                <a:spcPts val="0"/>
              </a:spcAft>
              <a:buClr>
                <a:schemeClr val="dk1"/>
              </a:buClr>
              <a:buSzPts val="1100"/>
              <a:buFont typeface="Arial"/>
              <a:buNone/>
            </a:pPr>
            <a:r>
              <a:rPr lang="en"/>
              <a:t>BERT embedding can recognize subtle nuances in prompts:</a:t>
            </a:r>
            <a:endParaRPr/>
          </a:p>
          <a:p>
            <a:pPr indent="0" lvl="0" marL="0" rtl="0" algn="l">
              <a:spcBef>
                <a:spcPts val="0"/>
              </a:spcBef>
              <a:spcAft>
                <a:spcPts val="0"/>
              </a:spcAft>
              <a:buClr>
                <a:schemeClr val="dk1"/>
              </a:buClr>
              <a:buSzPts val="1100"/>
              <a:buFont typeface="Arial"/>
              <a:buNone/>
            </a:pPr>
            <a:r>
              <a:rPr lang="en"/>
              <a:t>BERT is capable of understanding deeper meanings or nuances in prompts.</a:t>
            </a:r>
            <a:endParaRPr/>
          </a:p>
          <a:p>
            <a:pPr indent="0" lvl="0" marL="0" rtl="0" algn="l">
              <a:spcBef>
                <a:spcPts val="0"/>
              </a:spcBef>
              <a:spcAft>
                <a:spcPts val="0"/>
              </a:spcAft>
              <a:buClr>
                <a:schemeClr val="dk1"/>
              </a:buClr>
              <a:buSzPts val="1100"/>
              <a:buFont typeface="Arial"/>
              <a:buNone/>
            </a:pPr>
            <a:r>
              <a:rPr lang="en"/>
              <a:t>It finds similar prompts for 99% of prompts with a similarity threshold of 0.7, showcasing its efficiency and accuracy.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4825e57d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4825e57d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Algorithm 2 is desirable in a case where we need to find similar prompts efficiently in terms of serendipity and novelty.</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Text Embedding:</a:t>
            </a:r>
            <a:r>
              <a:rPr lang="en" sz="1000">
                <a:solidFill>
                  <a:schemeClr val="dk1"/>
                </a:solidFill>
              </a:rPr>
              <a:t> Algorithm 2 leverages text embedding approaches, which have been found to produce good results in generating similar prompts efficiently.</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Serendipity and Novelty: </a:t>
            </a:r>
            <a:r>
              <a:rPr lang="en" sz="1000">
                <a:solidFill>
                  <a:schemeClr val="dk1"/>
                </a:solidFill>
              </a:rPr>
              <a:t>The strength of Algorithm 2 lies in its ability to surprise users with unexpected yet relevant recommendations (serendipity) and introduce them to new and unique prompts (novelty).</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We found that text embedding approaches produced good results, allowing for the generation of similar prompts efficiently.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When we consider a single outcome to be our goal, Algorithm-2 is the best approach in terms of serendipity and novelty.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Algorithm-3 showcases a more cohesive community structure in our evaluation.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Algorithm-3 is desirable in a use case where the desired outcome is higher relevance in the recommender system.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This can be attributed to the high modularity metric and small number of nodes of the graph associated with this algorithm.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We leave the choice to the user as a prompt recommender’s use would be conventionally targeted at creative users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and therefore, the desired goal would vary with the workflow of the user.</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84825e57d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84825e57d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Algorithm 3 is desirable in a case where the desired outcome is higher relevance in the recommender systems.</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Cohesive Community Structure:</a:t>
            </a:r>
            <a:r>
              <a:rPr lang="en" sz="1000">
                <a:solidFill>
                  <a:schemeClr val="dk1"/>
                </a:solidFill>
              </a:rPr>
              <a:t> Algorithm 3 showcases a more cohesive community structure, as evident from the evaluation.</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Higher Relevance: </a:t>
            </a:r>
            <a:r>
              <a:rPr lang="en" sz="1000">
                <a:solidFill>
                  <a:schemeClr val="dk1"/>
                </a:solidFill>
              </a:rPr>
              <a:t>The desirability of Algorithm 3 stems from its ability to offer higher relevance in the recommender system. This is attributed to its high modularity metric and the small number of nodes in its associated graph.</a:t>
            </a:r>
            <a:endParaRPr b="1" sz="1000">
              <a:solidFill>
                <a:schemeClr val="dk1"/>
              </a:solidFill>
            </a:endParaRPr>
          </a:p>
          <a:p>
            <a:pPr indent="0" lvl="0" marL="0" rtl="0" algn="l">
              <a:lnSpc>
                <a:spcPct val="115000"/>
              </a:lnSpc>
              <a:spcBef>
                <a:spcPts val="1200"/>
              </a:spcBef>
              <a:spcAft>
                <a:spcPts val="0"/>
              </a:spcAft>
              <a:buNone/>
            </a:pPr>
            <a:r>
              <a:rPr b="1" lang="en" sz="1000">
                <a:solidFill>
                  <a:schemeClr val="dk1"/>
                </a:solidFill>
              </a:rPr>
              <a:t>User-Centric:</a:t>
            </a:r>
            <a:r>
              <a:rPr lang="en" sz="1000">
                <a:solidFill>
                  <a:schemeClr val="dk1"/>
                </a:solidFill>
              </a:rPr>
              <a:t> The choice of which algorithm to use is ultimately left to the user. Since prompt recommenders are conventionally targeted at creative users, the desired goal would vary based on the user's workflow.</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We found that text embedding approaches produced good results, allowing for the generation of similar prompts efficiently.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When we consider a single outcome to be our goal, Algorithm-2 is the best approach in terms of serendipity and novelty.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Algorithm-3 showcases a more cohesive community structure in our evaluation.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Algorithm-3 is desirable in a use case where the desired outcome is higher relevance in the recommender system.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This can be attributed to the high modularity metric and small number of nodes of the graph associated with this algorithm.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We leave the choice to the user as a prompt recommender’s use would be conventionally targeted at creative users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and therefore, the desired goal would vary with the workflow of the user.</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84825e57d9_2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84825e57d9_2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84825e57d9_2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84825e57d9_2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Slide 1) Introduction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1.1) Dall-E and Midjourney have reshaped digital art creation.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dynamic world of digital art has been transformed by AI platforms such as Dall-E and Midjourney.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Users can create stunning artworks by simply entering text prompts on these platforms.</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1.2) Picture this: "a white cat sitting on a Disney-themed window" and witnessing art spring to life. But what if we could make it even easier to choose the right "idea" for art?</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prompt like "white cat sitting on a window in Disney theme" can produce beautiful and imaginative results.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right prompts yield more desired outcomes and enhance the user experience.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a:solidFill>
                  <a:schemeClr val="dk1"/>
                </a:solidFill>
              </a:rPr>
            </a:br>
            <a:r>
              <a:rPr b="1" lang="en">
                <a:solidFill>
                  <a:schemeClr val="dk1"/>
                </a:solidFill>
              </a:rPr>
              <a:t>1.3) Optimizing art concept recommendations is our focus.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study's primary goal is to simplify the process of prompt selection by offering prompt recommendations.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 a unique challenge due to the absence of explicit ratings or even implicit preference scores.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1.4) Our data: user IDs, ideas, and images, without ratings.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available data for recommendations is limited to user ID, the prompt, and the corresponding image.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Traditional evaluation methods for recommendation systems, such as RMSE and Precision@n, are not applicable here.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1.5) We use graph analysis and user clustering for refined suggestions.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research introduces a novel methodology that uses graph analysis and community detection algorithms to evaluate the performance of recommendation algorithms.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approach is especially valuable in the absence of ratings or preference scores.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1.6) Goal: Advance AI art prompt recommendations.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there's extensive research on AI art creation, this work specifically targets prompt recommendation.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 addresses a clear gap in the research landscape, emphasizing the significance of quality prompts in generating compelling artworks.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1def602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1def602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Slide 2) Challenges and Objective</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2.1) Absence of explicit ratings and traditional metrics.</a:t>
            </a:r>
            <a:endParaRPr/>
          </a:p>
          <a:p>
            <a:pPr indent="0" lvl="0" marL="0" rtl="0" algn="l">
              <a:spcBef>
                <a:spcPts val="0"/>
              </a:spcBef>
              <a:spcAft>
                <a:spcPts val="0"/>
              </a:spcAft>
              <a:buClr>
                <a:schemeClr val="dk1"/>
              </a:buClr>
              <a:buSzPts val="1100"/>
              <a:buFont typeface="Arial"/>
              <a:buNone/>
            </a:pPr>
            <a:r>
              <a:rPr lang="en"/>
              <a:t>The research paper highlights the challenge of the absence of explicit ratings or even implicit preference scores in the domain of AI art prompt recommendations.</a:t>
            </a:r>
            <a:endParaRPr/>
          </a:p>
          <a:p>
            <a:pPr indent="0" lvl="0" marL="0" rtl="0" algn="l">
              <a:spcBef>
                <a:spcPts val="0"/>
              </a:spcBef>
              <a:spcAft>
                <a:spcPts val="0"/>
              </a:spcAft>
              <a:buClr>
                <a:schemeClr val="dk1"/>
              </a:buClr>
              <a:buSzPts val="1100"/>
              <a:buFont typeface="Arial"/>
              <a:buNone/>
            </a:pPr>
            <a:r>
              <a:rPr lang="en"/>
              <a:t>Unlike typical recommendation systems, the available data is limited to user ID, their prompt, and the respective image.</a:t>
            </a:r>
            <a:endParaRPr/>
          </a:p>
          <a:p>
            <a:pPr indent="0" lvl="0" marL="0" rtl="0" algn="l">
              <a:spcBef>
                <a:spcPts val="0"/>
              </a:spcBef>
              <a:spcAft>
                <a:spcPts val="0"/>
              </a:spcAft>
              <a:buClr>
                <a:schemeClr val="dk1"/>
              </a:buClr>
              <a:buSzPts val="1100"/>
              <a:buFont typeface="Arial"/>
              <a:buNone/>
            </a:pPr>
            <a:r>
              <a:rPr lang="en"/>
              <a:t>Traditional metrics like RMSE, Precision@n, etc., cannot be used to evaluate prompt recommendation algorithms.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2.2) Limited data availability: user ID, prompt, image.</a:t>
            </a:r>
            <a:endParaRPr b="1"/>
          </a:p>
          <a:p>
            <a:pPr indent="0" lvl="0" marL="0" rtl="0" algn="l">
              <a:spcBef>
                <a:spcPts val="0"/>
              </a:spcBef>
              <a:spcAft>
                <a:spcPts val="0"/>
              </a:spcAft>
              <a:buClr>
                <a:schemeClr val="dk1"/>
              </a:buClr>
              <a:buSzPts val="1100"/>
              <a:buFont typeface="Arial"/>
              <a:buNone/>
            </a:pPr>
            <a:r>
              <a:rPr lang="en"/>
              <a:t>The data available for making recommendations is restricted to three main attributes: user ID, the prompt entered by the user, and the generated image.</a:t>
            </a:r>
            <a:endParaRPr/>
          </a:p>
          <a:p>
            <a:pPr indent="0" lvl="0" marL="0" rtl="0" algn="l">
              <a:spcBef>
                <a:spcPts val="0"/>
              </a:spcBef>
              <a:spcAft>
                <a:spcPts val="0"/>
              </a:spcAft>
              <a:buClr>
                <a:schemeClr val="dk1"/>
              </a:buClr>
              <a:buSzPts val="1100"/>
              <a:buFont typeface="Arial"/>
              <a:buNone/>
            </a:pPr>
            <a:r>
              <a:rPr lang="en"/>
              <a:t>This limited data availability poses challenges in creating effective recommendation systems.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2.3) Addressing the gap in AI art creation research.</a:t>
            </a:r>
            <a:endParaRPr b="1"/>
          </a:p>
          <a:p>
            <a:pPr indent="0" lvl="0" marL="0" rtl="0" algn="l">
              <a:spcBef>
                <a:spcPts val="0"/>
              </a:spcBef>
              <a:spcAft>
                <a:spcPts val="0"/>
              </a:spcAft>
              <a:buClr>
                <a:schemeClr val="dk1"/>
              </a:buClr>
              <a:buSzPts val="1100"/>
              <a:buFont typeface="Arial"/>
              <a:buNone/>
            </a:pPr>
            <a:r>
              <a:rPr lang="en"/>
              <a:t>While there is significant research on AI art creation, this work specifically focuses on prompt recommendation.</a:t>
            </a:r>
            <a:endParaRPr/>
          </a:p>
          <a:p>
            <a:pPr indent="0" lvl="0" marL="0" rtl="0" algn="l">
              <a:spcBef>
                <a:spcPts val="0"/>
              </a:spcBef>
              <a:spcAft>
                <a:spcPts val="0"/>
              </a:spcAft>
              <a:buClr>
                <a:schemeClr val="dk1"/>
              </a:buClr>
              <a:buSzPts val="1100"/>
              <a:buFont typeface="Arial"/>
              <a:buNone/>
            </a:pPr>
            <a:r>
              <a:rPr lang="en"/>
              <a:t>The study aims to address a clear gap in the research landscape by emphasizing the importance of quality prompts in generating compelling artworks.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2.4) Focus on prompt recommendation.</a:t>
            </a:r>
            <a:endParaRPr b="1"/>
          </a:p>
          <a:p>
            <a:pPr indent="0" lvl="0" marL="0" rtl="0" algn="l">
              <a:spcBef>
                <a:spcPts val="0"/>
              </a:spcBef>
              <a:spcAft>
                <a:spcPts val="0"/>
              </a:spcAft>
              <a:buClr>
                <a:schemeClr val="dk1"/>
              </a:buClr>
              <a:buSzPts val="1100"/>
              <a:buFont typeface="Arial"/>
              <a:buNone/>
            </a:pPr>
            <a:r>
              <a:rPr lang="en"/>
              <a:t>The primary objective of the research is to make the process of prompt selection easier by offering prompt recommendations to users.</a:t>
            </a:r>
            <a:endParaRPr/>
          </a:p>
          <a:p>
            <a:pPr indent="0" lvl="0" marL="0" rtl="0" algn="l">
              <a:spcBef>
                <a:spcPts val="0"/>
              </a:spcBef>
              <a:spcAft>
                <a:spcPts val="0"/>
              </a:spcAft>
              <a:buClr>
                <a:schemeClr val="dk1"/>
              </a:buClr>
              <a:buSzPts val="1100"/>
              <a:buFont typeface="Arial"/>
              <a:buNone/>
            </a:pPr>
            <a:r>
              <a:rPr lang="en"/>
              <a:t>The study delves into various methodologies for generating prompt recommendations, including text embeddings, ensemble models, and more.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2.5) System creation for prompt improvement.</a:t>
            </a:r>
            <a:endParaRPr b="1"/>
          </a:p>
          <a:p>
            <a:pPr indent="0" lvl="0" marL="0" rtl="0" algn="l">
              <a:spcBef>
                <a:spcPts val="0"/>
              </a:spcBef>
              <a:spcAft>
                <a:spcPts val="0"/>
              </a:spcAft>
              <a:buClr>
                <a:schemeClr val="dk1"/>
              </a:buClr>
              <a:buSzPts val="1100"/>
              <a:buFont typeface="Arial"/>
              <a:buNone/>
            </a:pPr>
            <a:r>
              <a:rPr lang="en"/>
              <a:t>The research introduces a system designed to help users improve the AI-based image generation process.</a:t>
            </a:r>
            <a:endParaRPr/>
          </a:p>
          <a:p>
            <a:pPr indent="0" lvl="0" marL="0" rtl="0" algn="l">
              <a:spcBef>
                <a:spcPts val="0"/>
              </a:spcBef>
              <a:spcAft>
                <a:spcPts val="0"/>
              </a:spcAft>
              <a:buClr>
                <a:schemeClr val="dk1"/>
              </a:buClr>
              <a:buSzPts val="1100"/>
              <a:buFont typeface="Arial"/>
              <a:buNone/>
            </a:pPr>
            <a:r>
              <a:rPr lang="en"/>
              <a:t>By providing pertinent prompt ideas, the system aims to enhance user experience and generate more relevant and accurate artistic outcomes.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1def602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81def602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Slide 3) System Design &amp; Methodologies</a:t>
            </a:r>
            <a:endParaRPr b="1"/>
          </a:p>
          <a:p>
            <a:pPr indent="0" lvl="0" marL="0" rtl="0" algn="l">
              <a:spcBef>
                <a:spcPts val="0"/>
              </a:spcBef>
              <a:spcAft>
                <a:spcPts val="0"/>
              </a:spcAft>
              <a:buClr>
                <a:schemeClr val="dk1"/>
              </a:buClr>
              <a:buSzPts val="1100"/>
              <a:buFont typeface="Arial"/>
              <a:buNone/>
            </a:pPr>
            <a:r>
              <a:rPr b="1" lang="en"/>
              <a:t>3.1) Architecture designed for flexibility.</a:t>
            </a:r>
            <a:endParaRPr b="1"/>
          </a:p>
          <a:p>
            <a:pPr indent="0" lvl="0" marL="0" rtl="0" algn="l">
              <a:spcBef>
                <a:spcPts val="0"/>
              </a:spcBef>
              <a:spcAft>
                <a:spcPts val="0"/>
              </a:spcAft>
              <a:buClr>
                <a:schemeClr val="dk1"/>
              </a:buClr>
              <a:buSzPts val="1100"/>
              <a:buFont typeface="Arial"/>
              <a:buNone/>
            </a:pPr>
            <a:r>
              <a:rPr lang="en"/>
              <a:t>The system's architecture is crafted for adaptability, allowing for side-by-side comparison of various methodologies.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3.2) Four main algorithms: Text embeddings, Ensemble models, Hybrid approach, Object detection.</a:t>
            </a:r>
            <a:endParaRPr b="1"/>
          </a:p>
          <a:p>
            <a:pPr indent="0" lvl="0" marL="0" rtl="0" algn="l">
              <a:spcBef>
                <a:spcPts val="0"/>
              </a:spcBef>
              <a:spcAft>
                <a:spcPts val="0"/>
              </a:spcAft>
              <a:buClr>
                <a:schemeClr val="dk1"/>
              </a:buClr>
              <a:buSzPts val="1100"/>
              <a:buFont typeface="Arial"/>
              <a:buNone/>
            </a:pPr>
            <a:r>
              <a:rPr lang="en"/>
              <a:t>Text embeddings: Efficiently captures and quantifies semantic relationships in textual prompts.</a:t>
            </a:r>
            <a:endParaRPr/>
          </a:p>
          <a:p>
            <a:pPr indent="0" lvl="0" marL="0" rtl="0" algn="l">
              <a:spcBef>
                <a:spcPts val="0"/>
              </a:spcBef>
              <a:spcAft>
                <a:spcPts val="0"/>
              </a:spcAft>
              <a:buClr>
                <a:schemeClr val="dk1"/>
              </a:buClr>
              <a:buSzPts val="1100"/>
              <a:buFont typeface="Arial"/>
              <a:buNone/>
            </a:pPr>
            <a:r>
              <a:rPr lang="en"/>
              <a:t>Ensemble models: A multi-modal approach that considers both textual and visual elements.</a:t>
            </a:r>
            <a:endParaRPr/>
          </a:p>
          <a:p>
            <a:pPr indent="0" lvl="0" marL="0" rtl="0" algn="l">
              <a:spcBef>
                <a:spcPts val="0"/>
              </a:spcBef>
              <a:spcAft>
                <a:spcPts val="0"/>
              </a:spcAft>
              <a:buClr>
                <a:schemeClr val="dk1"/>
              </a:buClr>
              <a:buSzPts val="1100"/>
              <a:buFont typeface="Arial"/>
              <a:buNone/>
            </a:pPr>
            <a:r>
              <a:rPr lang="en"/>
              <a:t>Hybrid approach: Combines text and image embeddings, supplemented by user cluster formation-based recommendations.</a:t>
            </a:r>
            <a:endParaRPr/>
          </a:p>
          <a:p>
            <a:pPr indent="0" lvl="0" marL="0" rtl="0" algn="l">
              <a:spcBef>
                <a:spcPts val="0"/>
              </a:spcBef>
              <a:spcAft>
                <a:spcPts val="0"/>
              </a:spcAft>
              <a:buClr>
                <a:schemeClr val="dk1"/>
              </a:buClr>
              <a:buSzPts val="1100"/>
              <a:buFont typeface="Arial"/>
              <a:buNone/>
            </a:pPr>
            <a:r>
              <a:rPr lang="en"/>
              <a:t>Object detection: Uses YOLOv4 for image feature extraction without relying on prompts.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3.3) Role of text embeddings and image feature extraction.</a:t>
            </a:r>
            <a:endParaRPr b="1"/>
          </a:p>
          <a:p>
            <a:pPr indent="0" lvl="0" marL="0" rtl="0" algn="l">
              <a:spcBef>
                <a:spcPts val="0"/>
              </a:spcBef>
              <a:spcAft>
                <a:spcPts val="0"/>
              </a:spcAft>
              <a:buClr>
                <a:schemeClr val="dk1"/>
              </a:buClr>
              <a:buSzPts val="1100"/>
              <a:buFont typeface="Arial"/>
              <a:buNone/>
            </a:pPr>
            <a:r>
              <a:rPr lang="en"/>
              <a:t>Text embeddings, like TF-IDF, capture the essence of textual prompts.</a:t>
            </a:r>
            <a:endParaRPr/>
          </a:p>
          <a:p>
            <a:pPr indent="0" lvl="0" marL="0" rtl="0" algn="l">
              <a:spcBef>
                <a:spcPts val="0"/>
              </a:spcBef>
              <a:spcAft>
                <a:spcPts val="0"/>
              </a:spcAft>
              <a:buClr>
                <a:schemeClr val="dk1"/>
              </a:buClr>
              <a:buSzPts val="1100"/>
              <a:buFont typeface="Arial"/>
              <a:buNone/>
            </a:pPr>
            <a:r>
              <a:rPr lang="en"/>
              <a:t>Image embeddings, such as those from the InceptionV3 model, represent the visual aspects of the AI-generated art.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3.4) Object detection using YOLOv4.</a:t>
            </a:r>
            <a:endParaRPr b="1"/>
          </a:p>
          <a:p>
            <a:pPr indent="0" lvl="0" marL="0" rtl="0" algn="l">
              <a:spcBef>
                <a:spcPts val="0"/>
              </a:spcBef>
              <a:spcAft>
                <a:spcPts val="0"/>
              </a:spcAft>
              <a:buClr>
                <a:schemeClr val="dk1"/>
              </a:buClr>
              <a:buSzPts val="1100"/>
              <a:buFont typeface="Arial"/>
              <a:buNone/>
            </a:pPr>
            <a:r>
              <a:rPr lang="en"/>
              <a:t>YOLOv4 is utilized to detect objects from the default common objects in context (COCO) classes.</a:t>
            </a:r>
            <a:endParaRPr/>
          </a:p>
          <a:p>
            <a:pPr indent="0" lvl="0" marL="0" rtl="0" algn="l">
              <a:spcBef>
                <a:spcPts val="0"/>
              </a:spcBef>
              <a:spcAft>
                <a:spcPts val="0"/>
              </a:spcAft>
              <a:buClr>
                <a:schemeClr val="dk1"/>
              </a:buClr>
              <a:buSzPts val="1100"/>
              <a:buFont typeface="Arial"/>
              <a:buNone/>
            </a:pPr>
            <a:r>
              <a:rPr lang="en"/>
              <a:t>This enhances the dataset by providing additional features for recommendation.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3.5) Versatility and adaptability of the system.</a:t>
            </a:r>
            <a:endParaRPr b="1"/>
          </a:p>
          <a:p>
            <a:pPr indent="0" lvl="0" marL="0" rtl="0" algn="l">
              <a:spcBef>
                <a:spcPts val="0"/>
              </a:spcBef>
              <a:spcAft>
                <a:spcPts val="0"/>
              </a:spcAft>
              <a:buClr>
                <a:schemeClr val="dk1"/>
              </a:buClr>
              <a:buSzPts val="1100"/>
              <a:buFont typeface="Arial"/>
              <a:buNone/>
            </a:pPr>
            <a:r>
              <a:rPr lang="en"/>
              <a:t>The system is designed to cater to diverse user inputs and deliver a satisfying user experience.</a:t>
            </a:r>
            <a:endParaRPr/>
          </a:p>
          <a:p>
            <a:pPr indent="0" lvl="0" marL="0" rtl="0" algn="l">
              <a:spcBef>
                <a:spcPts val="0"/>
              </a:spcBef>
              <a:spcAft>
                <a:spcPts val="0"/>
              </a:spcAft>
              <a:buNone/>
            </a:pPr>
            <a:r>
              <a:rPr lang="en"/>
              <a:t>The combination of different approaches ensures the generation of desired and accurate artistic outcomes.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3.6) Challenges faced in Yolo:</a:t>
            </a:r>
            <a:br>
              <a:rPr b="1" lang="en"/>
            </a:br>
            <a:r>
              <a:rPr lang="en"/>
              <a:t>However, we faced difficulties with the YOLO model which</a:t>
            </a:r>
            <a:endParaRPr/>
          </a:p>
          <a:p>
            <a:pPr indent="0" lvl="0" marL="0" rtl="0" algn="l">
              <a:spcBef>
                <a:spcPts val="0"/>
              </a:spcBef>
              <a:spcAft>
                <a:spcPts val="0"/>
              </a:spcAft>
              <a:buNone/>
            </a:pPr>
            <a:r>
              <a:rPr lang="en"/>
              <a:t>underperformed and required time-consuming adjustments to</a:t>
            </a:r>
            <a:endParaRPr/>
          </a:p>
          <a:p>
            <a:pPr indent="0" lvl="0" marL="0" rtl="0" algn="l">
              <a:spcBef>
                <a:spcPts val="0"/>
              </a:spcBef>
              <a:spcAft>
                <a:spcPts val="0"/>
              </a:spcAft>
              <a:buNone/>
            </a:pPr>
            <a:r>
              <a:rPr lang="en"/>
              <a:t>store data in text format and handle type casting issues. </a:t>
            </a:r>
            <a:endParaRPr/>
          </a:p>
          <a:p>
            <a:pPr indent="0" lvl="0" marL="0" rtl="0" algn="l">
              <a:spcBef>
                <a:spcPts val="0"/>
              </a:spcBef>
              <a:spcAft>
                <a:spcPts val="0"/>
              </a:spcAft>
              <a:buNone/>
            </a:pPr>
            <a:r>
              <a:rPr lang="en"/>
              <a:t>It struggled to detect objects in art-related data, often miscategorizing or mis-detecting objects.</a:t>
            </a:r>
            <a:endParaRPr/>
          </a:p>
          <a:p>
            <a:pPr indent="0" lvl="0" marL="0" rtl="0" algn="l">
              <a:spcBef>
                <a:spcPts val="0"/>
              </a:spcBef>
              <a:spcAft>
                <a:spcPts val="0"/>
              </a:spcAft>
              <a:buNone/>
            </a:pPr>
            <a:r>
              <a:rPr lang="en"/>
              <a:t> Dense graphs required high performance hardware to visualize and process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81def602e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81def602e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Slide 4: Dataset &amp; Preprocessing</a:t>
            </a:r>
            <a:endParaRPr b="1"/>
          </a:p>
          <a:p>
            <a:pPr indent="0" lvl="0" marL="0" rtl="0" algn="l">
              <a:spcBef>
                <a:spcPts val="0"/>
              </a:spcBef>
              <a:spcAft>
                <a:spcPts val="0"/>
              </a:spcAft>
              <a:buClr>
                <a:schemeClr val="dk1"/>
              </a:buClr>
              <a:buSzPts val="1100"/>
              <a:buFont typeface="Arial"/>
              <a:buNone/>
            </a:pPr>
            <a:r>
              <a:rPr b="1" lang="en"/>
              <a:t>4.1) Dataset: Subset of Diffusion DB, generated in August 2022.</a:t>
            </a:r>
            <a:endParaRPr b="1"/>
          </a:p>
          <a:p>
            <a:pPr indent="0" lvl="0" marL="0" rtl="0" algn="l">
              <a:spcBef>
                <a:spcPts val="0"/>
              </a:spcBef>
              <a:spcAft>
                <a:spcPts val="0"/>
              </a:spcAft>
              <a:buClr>
                <a:schemeClr val="dk1"/>
              </a:buClr>
              <a:buSzPts val="1100"/>
              <a:buFont typeface="Arial"/>
              <a:buNone/>
            </a:pPr>
            <a:r>
              <a:rPr lang="en"/>
              <a:t>The research utilized a subset of the DiffusionDB dataset.</a:t>
            </a:r>
            <a:endParaRPr/>
          </a:p>
          <a:p>
            <a:pPr indent="0" lvl="0" marL="0" rtl="0" algn="l">
              <a:spcBef>
                <a:spcPts val="0"/>
              </a:spcBef>
              <a:spcAft>
                <a:spcPts val="0"/>
              </a:spcAft>
              <a:buNone/>
            </a:pPr>
            <a:r>
              <a:rPr lang="en"/>
              <a:t>Initial experimentation began with 5,000 prompts.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4.2) Features: Image, Prompt, User name.</a:t>
            </a:r>
            <a:endParaRPr b="1"/>
          </a:p>
          <a:p>
            <a:pPr indent="0" lvl="0" marL="0" rtl="0" algn="l">
              <a:spcBef>
                <a:spcPts val="0"/>
              </a:spcBef>
              <a:spcAft>
                <a:spcPts val="0"/>
              </a:spcAft>
              <a:buClr>
                <a:schemeClr val="dk1"/>
              </a:buClr>
              <a:buSzPts val="1100"/>
              <a:buFont typeface="Arial"/>
              <a:buNone/>
            </a:pPr>
            <a:r>
              <a:rPr lang="en"/>
              <a:t>The dataset contains three main features:</a:t>
            </a:r>
            <a:endParaRPr/>
          </a:p>
          <a:p>
            <a:pPr indent="0" lvl="0" marL="0" rtl="0" algn="l">
              <a:spcBef>
                <a:spcPts val="0"/>
              </a:spcBef>
              <a:spcAft>
                <a:spcPts val="0"/>
              </a:spcAft>
              <a:buClr>
                <a:schemeClr val="dk1"/>
              </a:buClr>
              <a:buSzPts val="1100"/>
              <a:buFont typeface="Arial"/>
              <a:buNone/>
            </a:pPr>
            <a:r>
              <a:rPr lang="en"/>
              <a:t>Image: The AI-generated art image.</a:t>
            </a:r>
            <a:endParaRPr/>
          </a:p>
          <a:p>
            <a:pPr indent="0" lvl="0" marL="0" rtl="0" algn="l">
              <a:spcBef>
                <a:spcPts val="0"/>
              </a:spcBef>
              <a:spcAft>
                <a:spcPts val="0"/>
              </a:spcAft>
              <a:buClr>
                <a:schemeClr val="dk1"/>
              </a:buClr>
              <a:buSzPts val="1100"/>
              <a:buFont typeface="Arial"/>
              <a:buNone/>
            </a:pPr>
            <a:r>
              <a:rPr lang="en"/>
              <a:t>Prompt: The text string used to produce that image.</a:t>
            </a:r>
            <a:endParaRPr/>
          </a:p>
          <a:p>
            <a:pPr indent="0" lvl="0" marL="0" rtl="0" algn="l">
              <a:spcBef>
                <a:spcPts val="0"/>
              </a:spcBef>
              <a:spcAft>
                <a:spcPts val="0"/>
              </a:spcAft>
              <a:buNone/>
            </a:pPr>
            <a:r>
              <a:rPr lang="en"/>
              <a:t>User name: The identifier of the user who entered the prompt.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4.3) Preprocessing: Stopwords removal, Emoji removal, Stemming.</a:t>
            </a:r>
            <a:endParaRPr b="1"/>
          </a:p>
          <a:p>
            <a:pPr indent="0" lvl="0" marL="0" rtl="0" algn="l">
              <a:spcBef>
                <a:spcPts val="0"/>
              </a:spcBef>
              <a:spcAft>
                <a:spcPts val="0"/>
              </a:spcAft>
              <a:buClr>
                <a:schemeClr val="dk1"/>
              </a:buClr>
              <a:buSzPts val="1100"/>
              <a:buFont typeface="Arial"/>
              <a:buNone/>
            </a:pPr>
            <a:r>
              <a:rPr lang="en"/>
              <a:t>The NLTK library's stopwords module was used to eliminate common stopwords.</a:t>
            </a:r>
            <a:endParaRPr/>
          </a:p>
          <a:p>
            <a:pPr indent="0" lvl="0" marL="0" rtl="0" algn="l">
              <a:spcBef>
                <a:spcPts val="0"/>
              </a:spcBef>
              <a:spcAft>
                <a:spcPts val="0"/>
              </a:spcAft>
              <a:buClr>
                <a:schemeClr val="dk1"/>
              </a:buClr>
              <a:buSzPts val="1100"/>
              <a:buFont typeface="Arial"/>
              <a:buNone/>
            </a:pPr>
            <a:r>
              <a:rPr lang="en"/>
              <a:t>Emojis were removed using the Emoji dictionary.</a:t>
            </a:r>
            <a:endParaRPr/>
          </a:p>
          <a:p>
            <a:pPr indent="0" lvl="0" marL="0" rtl="0" algn="l">
              <a:spcBef>
                <a:spcPts val="0"/>
              </a:spcBef>
              <a:spcAft>
                <a:spcPts val="0"/>
              </a:spcAft>
              <a:buNone/>
            </a:pPr>
            <a:r>
              <a:rPr lang="en"/>
              <a:t>The Porter stemming algorithm from the NLTK library was employed to reduce words to their root form.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4.4) Example after preprocessing: "the pope's hard rock band, with instruments" to "pope hard rock band instrument."</a:t>
            </a:r>
            <a:endParaRPr b="1"/>
          </a:p>
          <a:p>
            <a:pPr indent="0" lvl="0" marL="0" rtl="0" algn="l">
              <a:spcBef>
                <a:spcPts val="0"/>
              </a:spcBef>
              <a:spcAft>
                <a:spcPts val="0"/>
              </a:spcAft>
              <a:buClr>
                <a:schemeClr val="dk1"/>
              </a:buClr>
              <a:buSzPts val="1100"/>
              <a:buFont typeface="Arial"/>
              <a:buNone/>
            </a:pPr>
            <a:r>
              <a:rPr lang="en"/>
              <a:t>This demonstrates the effectiveness of preprocessing in simplifying and refining the prompt data.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4.5) Importance of preprocessing in refining data.</a:t>
            </a:r>
            <a:endParaRPr b="1"/>
          </a:p>
          <a:p>
            <a:pPr indent="0" lvl="0" marL="0" rtl="0" algn="l">
              <a:spcBef>
                <a:spcPts val="0"/>
              </a:spcBef>
              <a:spcAft>
                <a:spcPts val="0"/>
              </a:spcAft>
              <a:buClr>
                <a:schemeClr val="dk1"/>
              </a:buClr>
              <a:buSzPts val="1100"/>
              <a:buFont typeface="Arial"/>
              <a:buNone/>
            </a:pPr>
            <a:r>
              <a:rPr lang="en"/>
              <a:t>Preprocessing is crucial as it cleans and structures the data, making it more suitable for analysis and recommendation.</a:t>
            </a:r>
            <a:endParaRPr/>
          </a:p>
          <a:p>
            <a:pPr indent="0" lvl="0" marL="0" rtl="0" algn="l">
              <a:spcBef>
                <a:spcPts val="0"/>
              </a:spcBef>
              <a:spcAft>
                <a:spcPts val="0"/>
              </a:spcAft>
              <a:buClr>
                <a:schemeClr val="dk1"/>
              </a:buClr>
              <a:buSzPts val="1100"/>
              <a:buFont typeface="Arial"/>
              <a:buNone/>
            </a:pPr>
            <a:r>
              <a:rPr lang="en"/>
              <a:t>It ensures that the data is consistent and devoid of unnecessary or redundant information, leading to more accurate recommendations.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1def602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81def602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Slide 5: Algorithm-1</a:t>
            </a:r>
            <a:endParaRPr b="1"/>
          </a:p>
          <a:p>
            <a:pPr indent="0" lvl="0" marL="0" rtl="0" algn="l">
              <a:spcBef>
                <a:spcPts val="0"/>
              </a:spcBef>
              <a:spcAft>
                <a:spcPts val="0"/>
              </a:spcAft>
              <a:buClr>
                <a:schemeClr val="dk1"/>
              </a:buClr>
              <a:buSzPts val="1100"/>
              <a:buFont typeface="Arial"/>
              <a:buNone/>
            </a:pPr>
            <a:r>
              <a:rPr b="1" lang="en"/>
              <a:t>5.1) Goal: Given a prompt, recommend similar prompts in the dataset without any state-of-art embedding methods.</a:t>
            </a:r>
            <a:endParaRPr/>
          </a:p>
          <a:p>
            <a:pPr indent="0" lvl="0" marL="0" rtl="0" algn="l">
              <a:spcBef>
                <a:spcPts val="0"/>
              </a:spcBef>
              <a:spcAft>
                <a:spcPts val="0"/>
              </a:spcAft>
              <a:buClr>
                <a:schemeClr val="dk1"/>
              </a:buClr>
              <a:buSzPts val="1100"/>
              <a:buFont typeface="Arial"/>
              <a:buNone/>
            </a:pPr>
            <a:r>
              <a:rPr lang="en"/>
              <a:t>The algorithm is designed to provide prompt recommendations based on the input prompt.</a:t>
            </a:r>
            <a:endParaRPr/>
          </a:p>
          <a:p>
            <a:pPr indent="0" lvl="0" marL="0" rtl="0" algn="l">
              <a:spcBef>
                <a:spcPts val="0"/>
              </a:spcBef>
              <a:spcAft>
                <a:spcPts val="0"/>
              </a:spcAft>
              <a:buClr>
                <a:schemeClr val="dk1"/>
              </a:buClr>
              <a:buSzPts val="1100"/>
              <a:buFont typeface="Arial"/>
              <a:buNone/>
            </a:pPr>
            <a:r>
              <a:rPr lang="en"/>
              <a:t>It does not rely on advanced embedding techniques but utilizes traditional text vectorization methods.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5.2) TfidVectorizer</a:t>
            </a:r>
            <a:endParaRPr b="1"/>
          </a:p>
          <a:p>
            <a:pPr indent="0" lvl="0" marL="0" rtl="0" algn="l">
              <a:spcBef>
                <a:spcPts val="0"/>
              </a:spcBef>
              <a:spcAft>
                <a:spcPts val="0"/>
              </a:spcAft>
              <a:buClr>
                <a:schemeClr val="dk1"/>
              </a:buClr>
              <a:buSzPts val="1100"/>
              <a:buFont typeface="Arial"/>
              <a:buNone/>
            </a:pPr>
            <a:r>
              <a:rPr lang="en"/>
              <a:t>Extracts features from the text data based on the importance of a word in a document relative to a collection of documents.</a:t>
            </a:r>
            <a:endParaRPr/>
          </a:p>
          <a:p>
            <a:pPr indent="0" lvl="0" marL="0" rtl="0" algn="l">
              <a:spcBef>
                <a:spcPts val="0"/>
              </a:spcBef>
              <a:spcAft>
                <a:spcPts val="0"/>
              </a:spcAft>
              <a:buClr>
                <a:schemeClr val="dk1"/>
              </a:buClr>
              <a:buSzPts val="1100"/>
              <a:buFont typeface="Arial"/>
              <a:buNone/>
            </a:pPr>
            <a:r>
              <a:rPr lang="en"/>
              <a:t>Resulted in 6553 features such as 'zuckerberg', 'abel', etc.</a:t>
            </a:r>
            <a:endParaRPr/>
          </a:p>
          <a:p>
            <a:pPr indent="0" lvl="0" marL="0" rtl="0" algn="l">
              <a:spcBef>
                <a:spcPts val="0"/>
              </a:spcBef>
              <a:spcAft>
                <a:spcPts val="0"/>
              </a:spcAft>
              <a:buClr>
                <a:schemeClr val="dk1"/>
              </a:buClr>
              <a:buSzPts val="1100"/>
              <a:buFont typeface="Arial"/>
              <a:buNone/>
            </a:pPr>
            <a:r>
              <a:rPr lang="en"/>
              <a:t>No min-max normalization was applied to the TF-IDF vectors.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5.3) CounterVectorizer</a:t>
            </a:r>
            <a:endParaRPr b="1"/>
          </a:p>
          <a:p>
            <a:pPr indent="0" lvl="0" marL="0" rtl="0" algn="l">
              <a:spcBef>
                <a:spcPts val="0"/>
              </a:spcBef>
              <a:spcAft>
                <a:spcPts val="0"/>
              </a:spcAft>
              <a:buClr>
                <a:schemeClr val="dk1"/>
              </a:buClr>
              <a:buSzPts val="1100"/>
              <a:buFont typeface="Arial"/>
              <a:buNone/>
            </a:pPr>
            <a:r>
              <a:rPr lang="en"/>
              <a:t>Represents text data based on the frequency of words, disregarding the order (bag-of-words representation).</a:t>
            </a:r>
            <a:endParaRPr/>
          </a:p>
          <a:p>
            <a:pPr indent="0" lvl="0" marL="0" rtl="0" algn="l">
              <a:spcBef>
                <a:spcPts val="0"/>
              </a:spcBef>
              <a:spcAft>
                <a:spcPts val="0"/>
              </a:spcAft>
              <a:buClr>
                <a:schemeClr val="dk1"/>
              </a:buClr>
              <a:buSzPts val="1100"/>
              <a:buFont typeface="Arial"/>
              <a:buNone/>
            </a:pPr>
            <a:r>
              <a:rPr lang="en"/>
              <a:t>Also resulted in 6553 features, which are the same as those extracted by the TfidVectorizer.</a:t>
            </a:r>
            <a:endParaRPr/>
          </a:p>
          <a:p>
            <a:pPr indent="0" lvl="0" marL="0" rtl="0" algn="l">
              <a:spcBef>
                <a:spcPts val="0"/>
              </a:spcBef>
              <a:spcAft>
                <a:spcPts val="0"/>
              </a:spcAft>
              <a:buClr>
                <a:schemeClr val="dk1"/>
              </a:buClr>
              <a:buSzPts val="1100"/>
              <a:buFont typeface="Arial"/>
              <a:buNone/>
            </a:pPr>
            <a:r>
              <a:rPr lang="en"/>
              <a:t>Min-max normalization was applied to the Count Vectorization vectors.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5.4) Ensemble approach</a:t>
            </a:r>
            <a:endParaRPr b="1"/>
          </a:p>
          <a:p>
            <a:pPr indent="0" lvl="0" marL="0" rtl="0" algn="l">
              <a:spcBef>
                <a:spcPts val="0"/>
              </a:spcBef>
              <a:spcAft>
                <a:spcPts val="0"/>
              </a:spcAft>
              <a:buClr>
                <a:schemeClr val="dk1"/>
              </a:buClr>
              <a:buSzPts val="1100"/>
              <a:buFont typeface="Arial"/>
              <a:buNone/>
            </a:pPr>
            <a:r>
              <a:rPr lang="en"/>
              <a:t>An ensemble method was used to combine the results of the two vectorizers.</a:t>
            </a:r>
            <a:endParaRPr/>
          </a:p>
          <a:p>
            <a:pPr indent="0" lvl="0" marL="0" rtl="0" algn="l">
              <a:spcBef>
                <a:spcPts val="0"/>
              </a:spcBef>
              <a:spcAft>
                <a:spcPts val="0"/>
              </a:spcAft>
              <a:buClr>
                <a:schemeClr val="dk1"/>
              </a:buClr>
              <a:buSzPts val="1100"/>
              <a:buFont typeface="Arial"/>
              <a:buNone/>
            </a:pPr>
            <a:r>
              <a:rPr lang="en"/>
              <a:t>The final similarity score is given by: ensemble = 0.5(SimTfidVec) + 0.5(SimCounterVec).</a:t>
            </a:r>
            <a:endParaRPr/>
          </a:p>
          <a:p>
            <a:pPr indent="0" lvl="0" marL="0" rtl="0" algn="l">
              <a:spcBef>
                <a:spcPts val="0"/>
              </a:spcBef>
              <a:spcAft>
                <a:spcPts val="0"/>
              </a:spcAft>
              <a:buClr>
                <a:schemeClr val="dk1"/>
              </a:buClr>
              <a:buSzPts val="1100"/>
              <a:buFont typeface="Arial"/>
              <a:buNone/>
            </a:pPr>
            <a:r>
              <a:rPr lang="en"/>
              <a:t>This approach aims to leverage the strengths of both vectorization methods.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5.5) Pros: Recognizable features → better interpretability</a:t>
            </a:r>
            <a:endParaRPr b="1"/>
          </a:p>
          <a:p>
            <a:pPr indent="0" lvl="0" marL="0" rtl="0" algn="l">
              <a:spcBef>
                <a:spcPts val="0"/>
              </a:spcBef>
              <a:spcAft>
                <a:spcPts val="0"/>
              </a:spcAft>
              <a:buClr>
                <a:schemeClr val="dk1"/>
              </a:buClr>
              <a:buSzPts val="1100"/>
              <a:buFont typeface="Arial"/>
              <a:buNone/>
            </a:pPr>
            <a:r>
              <a:rPr lang="en"/>
              <a:t>The features extracted are recognizable and can be easily interpreted.</a:t>
            </a:r>
            <a:endParaRPr/>
          </a:p>
          <a:p>
            <a:pPr indent="0" lvl="0" marL="0" rtl="0" algn="l">
              <a:spcBef>
                <a:spcPts val="0"/>
              </a:spcBef>
              <a:spcAft>
                <a:spcPts val="0"/>
              </a:spcAft>
              <a:buClr>
                <a:schemeClr val="dk1"/>
              </a:buClr>
              <a:buSzPts val="1100"/>
              <a:buFont typeface="Arial"/>
              <a:buNone/>
            </a:pPr>
            <a:r>
              <a:rPr lang="en"/>
              <a:t>This makes the results more understandable and relatable to users.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5.6) Cons: Limitation on capturing hidden meaning in a prompt &amp; Ignore the context of a prompt</a:t>
            </a:r>
            <a:endParaRPr b="1"/>
          </a:p>
          <a:p>
            <a:pPr indent="0" lvl="0" marL="0" rtl="0" algn="l">
              <a:spcBef>
                <a:spcPts val="0"/>
              </a:spcBef>
              <a:spcAft>
                <a:spcPts val="0"/>
              </a:spcAft>
              <a:buClr>
                <a:schemeClr val="dk1"/>
              </a:buClr>
              <a:buSzPts val="1100"/>
              <a:buFont typeface="Arial"/>
              <a:buNone/>
            </a:pPr>
            <a:r>
              <a:rPr lang="en"/>
              <a:t>The algorithm might not capture the deeper, hidden meanings or nuances in prompts.</a:t>
            </a:r>
            <a:endParaRPr/>
          </a:p>
          <a:p>
            <a:pPr indent="0" lvl="0" marL="0" rtl="0" algn="l">
              <a:spcBef>
                <a:spcPts val="0"/>
              </a:spcBef>
              <a:spcAft>
                <a:spcPts val="0"/>
              </a:spcAft>
              <a:buClr>
                <a:schemeClr val="dk1"/>
              </a:buClr>
              <a:buSzPts val="1100"/>
              <a:buFont typeface="Arial"/>
              <a:buNone/>
            </a:pPr>
            <a:r>
              <a:rPr lang="en"/>
              <a:t>It treats words individually and might ignore the overall context or sentiment of a prompt.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81def602e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81def602e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Slide 6) Algorithm-2 (Ensemble Models)</a:t>
            </a:r>
            <a:endParaRPr b="1"/>
          </a:p>
          <a:p>
            <a:pPr indent="0" lvl="0" marL="0" rtl="0" algn="l">
              <a:spcBef>
                <a:spcPts val="0"/>
              </a:spcBef>
              <a:spcAft>
                <a:spcPts val="0"/>
              </a:spcAft>
              <a:buClr>
                <a:schemeClr val="dk1"/>
              </a:buClr>
              <a:buSzPts val="1100"/>
              <a:buFont typeface="Arial"/>
              <a:buNone/>
            </a:pPr>
            <a:r>
              <a:rPr b="1" lang="en"/>
              <a:t>6.1) Deep dive into embeddings: Word2Vec, GloVe, BERT, CLIP.</a:t>
            </a:r>
            <a:endParaRPr b="1"/>
          </a:p>
          <a:p>
            <a:pPr indent="0" lvl="0" marL="0" rtl="0" algn="l">
              <a:spcBef>
                <a:spcPts val="0"/>
              </a:spcBef>
              <a:spcAft>
                <a:spcPts val="0"/>
              </a:spcAft>
              <a:buClr>
                <a:schemeClr val="dk1"/>
              </a:buClr>
              <a:buSzPts val="1100"/>
              <a:buFont typeface="Arial"/>
              <a:buNone/>
            </a:pPr>
            <a:r>
              <a:rPr lang="en"/>
              <a:t>Algorithm-2 delves deeper into various embedding techniques to understand the connection between text prompts and AI-generated images.</a:t>
            </a:r>
            <a:endParaRPr/>
          </a:p>
          <a:p>
            <a:pPr indent="0" lvl="0" marL="0" rtl="0" algn="l">
              <a:spcBef>
                <a:spcPts val="0"/>
              </a:spcBef>
              <a:spcAft>
                <a:spcPts val="0"/>
              </a:spcAft>
              <a:buClr>
                <a:schemeClr val="dk1"/>
              </a:buClr>
              <a:buSzPts val="1100"/>
              <a:buFont typeface="Arial"/>
              <a:buNone/>
            </a:pPr>
            <a:r>
              <a:rPr lang="en"/>
              <a:t>Different embeddings offer unique ways to represent words and ideas, capturing the essence of prompts.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6.2) Representation of words and ideas.</a:t>
            </a:r>
            <a:endParaRPr b="1"/>
          </a:p>
          <a:p>
            <a:pPr indent="0" lvl="0" marL="0" rtl="0" algn="l">
              <a:spcBef>
                <a:spcPts val="0"/>
              </a:spcBef>
              <a:spcAft>
                <a:spcPts val="0"/>
              </a:spcAft>
              <a:buClr>
                <a:schemeClr val="dk1"/>
              </a:buClr>
              <a:buSzPts val="1100"/>
              <a:buFont typeface="Arial"/>
              <a:buNone/>
            </a:pPr>
            <a:r>
              <a:rPr lang="en"/>
              <a:t>Word2Vec: Groups words with similar meanings.</a:t>
            </a:r>
            <a:endParaRPr/>
          </a:p>
          <a:p>
            <a:pPr indent="0" lvl="0" marL="0" rtl="0" algn="l">
              <a:spcBef>
                <a:spcPts val="0"/>
              </a:spcBef>
              <a:spcAft>
                <a:spcPts val="0"/>
              </a:spcAft>
              <a:buClr>
                <a:schemeClr val="dk1"/>
              </a:buClr>
              <a:buSzPts val="1100"/>
              <a:buFont typeface="Arial"/>
              <a:buNone/>
            </a:pPr>
            <a:r>
              <a:rPr lang="en"/>
              <a:t>GloVe: Focuses on words that often appear together.</a:t>
            </a:r>
            <a:endParaRPr/>
          </a:p>
          <a:p>
            <a:pPr indent="0" lvl="0" marL="0" rtl="0" algn="l">
              <a:spcBef>
                <a:spcPts val="0"/>
              </a:spcBef>
              <a:spcAft>
                <a:spcPts val="0"/>
              </a:spcAft>
              <a:buClr>
                <a:schemeClr val="dk1"/>
              </a:buClr>
              <a:buSzPts val="1100"/>
              <a:buFont typeface="Arial"/>
              <a:buNone/>
            </a:pPr>
            <a:r>
              <a:rPr lang="en"/>
              <a:t>BERT: Understands the broader context of a sentence.</a:t>
            </a:r>
            <a:endParaRPr/>
          </a:p>
          <a:p>
            <a:pPr indent="0" lvl="0" marL="0" rtl="0" algn="l">
              <a:spcBef>
                <a:spcPts val="0"/>
              </a:spcBef>
              <a:spcAft>
                <a:spcPts val="0"/>
              </a:spcAft>
              <a:buClr>
                <a:schemeClr val="dk1"/>
              </a:buClr>
              <a:buSzPts val="1100"/>
              <a:buFont typeface="Arial"/>
              <a:buNone/>
            </a:pPr>
            <a:r>
              <a:rPr lang="en"/>
              <a:t>CLIP: Can comprehend both images and words, making it versatile.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6.3) Differences in suggesting art prompts.</a:t>
            </a:r>
            <a:endParaRPr b="1"/>
          </a:p>
          <a:p>
            <a:pPr indent="0" lvl="0" marL="0" rtl="0" algn="l">
              <a:spcBef>
                <a:spcPts val="0"/>
              </a:spcBef>
              <a:spcAft>
                <a:spcPts val="0"/>
              </a:spcAft>
              <a:buClr>
                <a:schemeClr val="dk1"/>
              </a:buClr>
              <a:buSzPts val="1100"/>
              <a:buFont typeface="Arial"/>
              <a:buNone/>
            </a:pPr>
            <a:r>
              <a:rPr lang="en"/>
              <a:t>Word2Vec and GloVe: Effective for clear and simple art ideas as they find prompts that sound similar.</a:t>
            </a:r>
            <a:endParaRPr/>
          </a:p>
          <a:p>
            <a:pPr indent="0" lvl="0" marL="0" rtl="0" algn="l">
              <a:spcBef>
                <a:spcPts val="0"/>
              </a:spcBef>
              <a:spcAft>
                <a:spcPts val="0"/>
              </a:spcAft>
              <a:buClr>
                <a:schemeClr val="dk1"/>
              </a:buClr>
              <a:buSzPts val="1100"/>
              <a:buFont typeface="Arial"/>
              <a:buNone/>
            </a:pPr>
            <a:r>
              <a:rPr lang="en"/>
              <a:t>BERT: Excels when the prompt is story-based or references famous sayings, capturing the entire concept.</a:t>
            </a:r>
            <a:endParaRPr/>
          </a:p>
          <a:p>
            <a:pPr indent="0" lvl="0" marL="0" rtl="0" algn="l">
              <a:spcBef>
                <a:spcPts val="0"/>
              </a:spcBef>
              <a:spcAft>
                <a:spcPts val="0"/>
              </a:spcAft>
              <a:buClr>
                <a:schemeClr val="dk1"/>
              </a:buClr>
              <a:buSzPts val="1100"/>
              <a:buFont typeface="Arial"/>
              <a:buNone/>
            </a:pPr>
            <a:r>
              <a:rPr lang="en"/>
              <a:t>CLIP: Matches prompts with art that can be detailed or abstract, understanding both visual and textual elements.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6.4) Importance of the right tool for art suggestions.</a:t>
            </a:r>
            <a:endParaRPr b="1"/>
          </a:p>
          <a:p>
            <a:pPr indent="0" lvl="0" marL="0" rtl="0" algn="l">
              <a:spcBef>
                <a:spcPts val="0"/>
              </a:spcBef>
              <a:spcAft>
                <a:spcPts val="0"/>
              </a:spcAft>
              <a:buClr>
                <a:schemeClr val="dk1"/>
              </a:buClr>
              <a:buSzPts val="1100"/>
              <a:buFont typeface="Arial"/>
              <a:buNone/>
            </a:pPr>
            <a:r>
              <a:rPr lang="en"/>
              <a:t>Different embedding methods provide varied suggestions.</a:t>
            </a:r>
            <a:endParaRPr/>
          </a:p>
          <a:p>
            <a:pPr indent="0" lvl="0" marL="0" rtl="0" algn="l">
              <a:spcBef>
                <a:spcPts val="0"/>
              </a:spcBef>
              <a:spcAft>
                <a:spcPts val="0"/>
              </a:spcAft>
              <a:buClr>
                <a:schemeClr val="dk1"/>
              </a:buClr>
              <a:buSzPts val="1100"/>
              <a:buFont typeface="Arial"/>
              <a:buNone/>
            </a:pPr>
            <a:r>
              <a:rPr lang="en"/>
              <a:t>The choice of embedding can significantly influence the quality and relevance of art prompt recommendations.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6.5) Insights from experimental evaluation.</a:t>
            </a:r>
            <a:endParaRPr b="1"/>
          </a:p>
          <a:p>
            <a:pPr indent="0" lvl="0" marL="0" rtl="0" algn="l">
              <a:spcBef>
                <a:spcPts val="0"/>
              </a:spcBef>
              <a:spcAft>
                <a:spcPts val="0"/>
              </a:spcAft>
              <a:buClr>
                <a:schemeClr val="dk1"/>
              </a:buClr>
              <a:buSzPts val="1100"/>
              <a:buFont typeface="Arial"/>
              <a:buNone/>
            </a:pPr>
            <a:r>
              <a:rPr lang="en"/>
              <a:t>The experimental evaluation revealed the strengths and limitations of each embedding method.</a:t>
            </a:r>
            <a:endParaRPr/>
          </a:p>
          <a:p>
            <a:pPr indent="0" lvl="0" marL="0" rtl="0" algn="l">
              <a:spcBef>
                <a:spcPts val="0"/>
              </a:spcBef>
              <a:spcAft>
                <a:spcPts val="0"/>
              </a:spcAft>
              <a:buClr>
                <a:schemeClr val="dk1"/>
              </a:buClr>
              <a:buSzPts val="1100"/>
              <a:buFont typeface="Arial"/>
              <a:buNone/>
            </a:pPr>
            <a:r>
              <a:rPr lang="en"/>
              <a:t>The results emphasize the need to select the appropriate embedding technique based on the desired outcome and the nature of the art prompt.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4825e57d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84825e57d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Slide 7) Algorithm-3</a:t>
            </a:r>
            <a:endParaRPr b="1"/>
          </a:p>
          <a:p>
            <a:pPr indent="0" lvl="0" marL="0" rtl="0" algn="l">
              <a:spcBef>
                <a:spcPts val="0"/>
              </a:spcBef>
              <a:spcAft>
                <a:spcPts val="0"/>
              </a:spcAft>
              <a:buClr>
                <a:schemeClr val="dk1"/>
              </a:buClr>
              <a:buSzPts val="1100"/>
              <a:buFont typeface="Arial"/>
              <a:buNone/>
            </a:pPr>
            <a:r>
              <a:rPr b="1" lang="en"/>
              <a:t>7.1) Goal: Leveraging both text and image embeddings</a:t>
            </a:r>
            <a:endParaRPr b="1"/>
          </a:p>
          <a:p>
            <a:pPr indent="0" lvl="0" marL="0" rtl="0" algn="l">
              <a:spcBef>
                <a:spcPts val="0"/>
              </a:spcBef>
              <a:spcAft>
                <a:spcPts val="0"/>
              </a:spcAft>
              <a:buClr>
                <a:schemeClr val="dk1"/>
              </a:buClr>
              <a:buSzPts val="1100"/>
              <a:buFont typeface="Arial"/>
              <a:buNone/>
            </a:pPr>
            <a:r>
              <a:rPr lang="en"/>
              <a:t>The algorithm aims to utilize both text and image embeddings to provide more comprehensive recommendations.</a:t>
            </a:r>
            <a:endParaRPr/>
          </a:p>
          <a:p>
            <a:pPr indent="0" lvl="0" marL="0" rtl="0" algn="l">
              <a:spcBef>
                <a:spcPts val="0"/>
              </a:spcBef>
              <a:spcAft>
                <a:spcPts val="0"/>
              </a:spcAft>
              <a:buClr>
                <a:schemeClr val="dk1"/>
              </a:buClr>
              <a:buSzPts val="1100"/>
              <a:buFont typeface="Arial"/>
              <a:buNone/>
            </a:pPr>
            <a:r>
              <a:rPr lang="en"/>
              <a:t>It combines:</a:t>
            </a:r>
            <a:endParaRPr/>
          </a:p>
          <a:p>
            <a:pPr indent="0" lvl="0" marL="0" rtl="0" algn="l">
              <a:spcBef>
                <a:spcPts val="0"/>
              </a:spcBef>
              <a:spcAft>
                <a:spcPts val="0"/>
              </a:spcAft>
              <a:buClr>
                <a:schemeClr val="dk1"/>
              </a:buClr>
              <a:buSzPts val="1100"/>
              <a:buFont typeface="Arial"/>
              <a:buNone/>
            </a:pPr>
            <a:r>
              <a:rPr lang="en"/>
              <a:t>Prompt-to-prompt recommendation: Based on the similarity of text prompts.</a:t>
            </a:r>
            <a:endParaRPr/>
          </a:p>
          <a:p>
            <a:pPr indent="0" lvl="0" marL="0" rtl="0" algn="l">
              <a:spcBef>
                <a:spcPts val="0"/>
              </a:spcBef>
              <a:spcAft>
                <a:spcPts val="0"/>
              </a:spcAft>
              <a:buClr>
                <a:schemeClr val="dk1"/>
              </a:buClr>
              <a:buSzPts val="1100"/>
              <a:buFont typeface="Arial"/>
              <a:buNone/>
            </a:pPr>
            <a:r>
              <a:rPr lang="en"/>
              <a:t>Recommendation based on image: Based on the similarity of AI-generated images.</a:t>
            </a:r>
            <a:endParaRPr/>
          </a:p>
          <a:p>
            <a:pPr indent="0" lvl="0" marL="0" rtl="0" algn="l">
              <a:spcBef>
                <a:spcPts val="0"/>
              </a:spcBef>
              <a:spcAft>
                <a:spcPts val="0"/>
              </a:spcAft>
              <a:buClr>
                <a:schemeClr val="dk1"/>
              </a:buClr>
              <a:buSzPts val="1100"/>
              <a:buFont typeface="Arial"/>
              <a:buNone/>
            </a:pPr>
            <a:r>
              <a:rPr lang="en"/>
              <a:t>User-based recommendation: Based on user behavior and preferences.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7.2) Prompt-to-prompt recommendation:</a:t>
            </a:r>
            <a:endParaRPr b="1"/>
          </a:p>
          <a:p>
            <a:pPr indent="0" lvl="0" marL="0" rtl="0" algn="l">
              <a:spcBef>
                <a:spcPts val="0"/>
              </a:spcBef>
              <a:spcAft>
                <a:spcPts val="0"/>
              </a:spcAft>
              <a:buClr>
                <a:schemeClr val="dk1"/>
              </a:buClr>
              <a:buSzPts val="1100"/>
              <a:buFont typeface="Arial"/>
              <a:buNone/>
            </a:pPr>
            <a:r>
              <a:rPr lang="en"/>
              <a:t>Input: Uses text embeddings derived from TFIDF and image embeddings from Inception V3.</a:t>
            </a:r>
            <a:endParaRPr/>
          </a:p>
          <a:p>
            <a:pPr indent="0" lvl="0" marL="0" rtl="0" algn="l">
              <a:spcBef>
                <a:spcPts val="0"/>
              </a:spcBef>
              <a:spcAft>
                <a:spcPts val="0"/>
              </a:spcAft>
              <a:buClr>
                <a:schemeClr val="dk1"/>
              </a:buClr>
              <a:buSzPts val="1100"/>
              <a:buFont typeface="Arial"/>
              <a:buNone/>
            </a:pPr>
            <a:r>
              <a:rPr lang="en"/>
              <a:t>Employs cosine similarity to identify prompts similar to the query prompt ID.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7.3) Recommendation based on image:</a:t>
            </a:r>
            <a:endParaRPr b="1"/>
          </a:p>
          <a:p>
            <a:pPr indent="0" lvl="0" marL="0" rtl="0" algn="l">
              <a:spcBef>
                <a:spcPts val="0"/>
              </a:spcBef>
              <a:spcAft>
                <a:spcPts val="0"/>
              </a:spcAft>
              <a:buClr>
                <a:schemeClr val="dk1"/>
              </a:buClr>
              <a:buSzPts val="1100"/>
              <a:buFont typeface="Arial"/>
              <a:buNone/>
            </a:pPr>
            <a:r>
              <a:rPr lang="en"/>
              <a:t>Input: Utilizes image embeddings from both ResNet and Inception v3.</a:t>
            </a:r>
            <a:endParaRPr/>
          </a:p>
          <a:p>
            <a:pPr indent="0" lvl="0" marL="0" rtl="0" algn="l">
              <a:spcBef>
                <a:spcPts val="0"/>
              </a:spcBef>
              <a:spcAft>
                <a:spcPts val="0"/>
              </a:spcAft>
              <a:buClr>
                <a:schemeClr val="dk1"/>
              </a:buClr>
              <a:buSzPts val="1100"/>
              <a:buFont typeface="Arial"/>
              <a:buNone/>
            </a:pPr>
            <a:r>
              <a:rPr lang="en"/>
              <a:t>Uses cosine similarity to find prompts similar to the query image.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7.4) User-based recommendation:</a:t>
            </a:r>
            <a:endParaRPr b="1"/>
          </a:p>
          <a:p>
            <a:pPr indent="0" lvl="0" marL="0" rtl="0" algn="l">
              <a:spcBef>
                <a:spcPts val="0"/>
              </a:spcBef>
              <a:spcAft>
                <a:spcPts val="0"/>
              </a:spcAft>
              <a:buClr>
                <a:schemeClr val="dk1"/>
              </a:buClr>
              <a:buSzPts val="1100"/>
              <a:buFont typeface="Arial"/>
              <a:buNone/>
            </a:pPr>
            <a:r>
              <a:rPr lang="en"/>
              <a:t>Forms clusters of users with similar artistic interests using the K-means algorithm. This is based on the prompts tried by the user.</a:t>
            </a:r>
            <a:endParaRPr/>
          </a:p>
          <a:p>
            <a:pPr indent="0" lvl="0" marL="0" rtl="0" algn="l">
              <a:spcBef>
                <a:spcPts val="0"/>
              </a:spcBef>
              <a:spcAft>
                <a:spcPts val="0"/>
              </a:spcAft>
              <a:buClr>
                <a:schemeClr val="dk1"/>
              </a:buClr>
              <a:buSzPts val="1100"/>
              <a:buFont typeface="Arial"/>
              <a:buNone/>
            </a:pPr>
            <a:r>
              <a:rPr lang="en"/>
              <a:t>Recommends prompts based on similar users within the same cluster.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7.5) Pros:</a:t>
            </a:r>
            <a:endParaRPr b="1"/>
          </a:p>
          <a:p>
            <a:pPr indent="0" lvl="0" marL="0" rtl="0" algn="l">
              <a:spcBef>
                <a:spcPts val="0"/>
              </a:spcBef>
              <a:spcAft>
                <a:spcPts val="0"/>
              </a:spcAft>
              <a:buClr>
                <a:schemeClr val="dk1"/>
              </a:buClr>
              <a:buSzPts val="1100"/>
              <a:buFont typeface="Arial"/>
              <a:buNone/>
            </a:pPr>
            <a:r>
              <a:rPr lang="en"/>
              <a:t>Capable of recommending relevant prompts and images. Given that the AI generation model can produce different images for the same prompt, it's beneficial to use both prompts and images for recommendations.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7.6) Cons:</a:t>
            </a:r>
            <a:endParaRPr b="1"/>
          </a:p>
          <a:p>
            <a:pPr indent="0" lvl="0" marL="0" rtl="0" algn="l">
              <a:spcBef>
                <a:spcPts val="0"/>
              </a:spcBef>
              <a:spcAft>
                <a:spcPts val="0"/>
              </a:spcAft>
              <a:buClr>
                <a:schemeClr val="dk1"/>
              </a:buClr>
              <a:buSzPts val="1100"/>
              <a:buFont typeface="Arial"/>
              <a:buNone/>
            </a:pPr>
            <a:r>
              <a:rPr lang="en"/>
              <a:t>Requires high computational resources, which can be a limitation for real-time recommendations or when dealing with large datasets.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84825e57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84825e57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Slide 8) Evaluation: Comparison between algorithms</a:t>
            </a:r>
            <a:endParaRPr b="1"/>
          </a:p>
          <a:p>
            <a:pPr indent="0" lvl="0" marL="0" rtl="0" algn="l">
              <a:spcBef>
                <a:spcPts val="0"/>
              </a:spcBef>
              <a:spcAft>
                <a:spcPts val="0"/>
              </a:spcAft>
              <a:buClr>
                <a:schemeClr val="dk1"/>
              </a:buClr>
              <a:buSzPts val="1100"/>
              <a:buFont typeface="Arial"/>
              <a:buNone/>
            </a:pPr>
            <a:r>
              <a:rPr b="1" lang="en"/>
              <a:t># of nodes:</a:t>
            </a:r>
            <a:endParaRPr b="1"/>
          </a:p>
          <a:p>
            <a:pPr indent="0" lvl="0" marL="0" rtl="0" algn="l">
              <a:spcBef>
                <a:spcPts val="0"/>
              </a:spcBef>
              <a:spcAft>
                <a:spcPts val="0"/>
              </a:spcAft>
              <a:buClr>
                <a:schemeClr val="dk1"/>
              </a:buClr>
              <a:buSzPts val="1100"/>
              <a:buFont typeface="Arial"/>
              <a:buNone/>
            </a:pPr>
            <a:r>
              <a:rPr lang="en"/>
              <a:t>Represents the number of unique entities (in this context, prompts) in the graph.</a:t>
            </a:r>
            <a:endParaRPr/>
          </a:p>
          <a:p>
            <a:pPr indent="0" lvl="0" marL="0" rtl="0" algn="l">
              <a:spcBef>
                <a:spcPts val="0"/>
              </a:spcBef>
              <a:spcAft>
                <a:spcPts val="0"/>
              </a:spcAft>
              <a:buClr>
                <a:schemeClr val="dk1"/>
              </a:buClr>
              <a:buSzPts val="1100"/>
              <a:buFont typeface="Arial"/>
              <a:buNone/>
            </a:pPr>
            <a:r>
              <a:rPr lang="en"/>
              <a:t>Algorithm1: 3587 nodes suggest that there are 3587 unique prompts.</a:t>
            </a:r>
            <a:endParaRPr/>
          </a:p>
          <a:p>
            <a:pPr indent="0" lvl="0" marL="0" rtl="0" algn="l">
              <a:spcBef>
                <a:spcPts val="0"/>
              </a:spcBef>
              <a:spcAft>
                <a:spcPts val="0"/>
              </a:spcAft>
              <a:buClr>
                <a:schemeClr val="dk1"/>
              </a:buClr>
              <a:buSzPts val="1100"/>
              <a:buFont typeface="Arial"/>
              <a:buNone/>
            </a:pPr>
            <a:r>
              <a:rPr lang="en"/>
              <a:t>Algorithm2: 4940 nodes indicate a larger set of unique prompts.</a:t>
            </a:r>
            <a:endParaRPr/>
          </a:p>
          <a:p>
            <a:pPr indent="0" lvl="0" marL="0" rtl="0" algn="l">
              <a:spcBef>
                <a:spcPts val="0"/>
              </a:spcBef>
              <a:spcAft>
                <a:spcPts val="0"/>
              </a:spcAft>
              <a:buClr>
                <a:schemeClr val="dk1"/>
              </a:buClr>
              <a:buSzPts val="1100"/>
              <a:buFont typeface="Arial"/>
              <a:buNone/>
            </a:pPr>
            <a:r>
              <a:rPr lang="en"/>
              <a:t>Algorithm3: 282 nodes suggest a much smaller set of unique prompts.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 of edges:</a:t>
            </a:r>
            <a:endParaRPr b="1"/>
          </a:p>
          <a:p>
            <a:pPr indent="0" lvl="0" marL="0" rtl="0" algn="l">
              <a:spcBef>
                <a:spcPts val="0"/>
              </a:spcBef>
              <a:spcAft>
                <a:spcPts val="0"/>
              </a:spcAft>
              <a:buClr>
                <a:schemeClr val="dk1"/>
              </a:buClr>
              <a:buSzPts val="1100"/>
              <a:buFont typeface="Arial"/>
              <a:buNone/>
            </a:pPr>
            <a:r>
              <a:rPr lang="en"/>
              <a:t>Represents the connections or relationships between the nodes.</a:t>
            </a:r>
            <a:endParaRPr/>
          </a:p>
          <a:p>
            <a:pPr indent="0" lvl="0" marL="0" rtl="0" algn="l">
              <a:spcBef>
                <a:spcPts val="0"/>
              </a:spcBef>
              <a:spcAft>
                <a:spcPts val="0"/>
              </a:spcAft>
              <a:buClr>
                <a:schemeClr val="dk1"/>
              </a:buClr>
              <a:buSzPts val="1100"/>
              <a:buFont typeface="Arial"/>
              <a:buNone/>
            </a:pPr>
            <a:r>
              <a:rPr lang="en"/>
              <a:t>Algorithm1: 29020 edges indicate the number of relationships between the 3587 prompts.</a:t>
            </a:r>
            <a:endParaRPr/>
          </a:p>
          <a:p>
            <a:pPr indent="0" lvl="0" marL="0" rtl="0" algn="l">
              <a:spcBef>
                <a:spcPts val="0"/>
              </a:spcBef>
              <a:spcAft>
                <a:spcPts val="0"/>
              </a:spcAft>
              <a:buClr>
                <a:schemeClr val="dk1"/>
              </a:buClr>
              <a:buSzPts val="1100"/>
              <a:buFont typeface="Arial"/>
              <a:buNone/>
            </a:pPr>
            <a:r>
              <a:rPr lang="en"/>
              <a:t>Algorithm2: 7255901 edges suggest a dense network of relationships among the 4940 prompts.</a:t>
            </a:r>
            <a:endParaRPr/>
          </a:p>
          <a:p>
            <a:pPr indent="0" lvl="0" marL="0" rtl="0" algn="l">
              <a:spcBef>
                <a:spcPts val="0"/>
              </a:spcBef>
              <a:spcAft>
                <a:spcPts val="0"/>
              </a:spcAft>
              <a:buClr>
                <a:schemeClr val="dk1"/>
              </a:buClr>
              <a:buSzPts val="1100"/>
              <a:buFont typeface="Arial"/>
              <a:buNone/>
            </a:pPr>
            <a:r>
              <a:rPr lang="en"/>
              <a:t>Algorithm3: 391 edges indicate fewer relationships among the 282 prompts.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Avg weighted degree:</a:t>
            </a:r>
            <a:endParaRPr b="1"/>
          </a:p>
          <a:p>
            <a:pPr indent="0" lvl="0" marL="0" rtl="0" algn="l">
              <a:spcBef>
                <a:spcPts val="0"/>
              </a:spcBef>
              <a:spcAft>
                <a:spcPts val="0"/>
              </a:spcAft>
              <a:buClr>
                <a:schemeClr val="dk1"/>
              </a:buClr>
              <a:buSzPts val="1100"/>
              <a:buFont typeface="Arial"/>
              <a:buNone/>
            </a:pPr>
            <a:r>
              <a:rPr lang="en"/>
              <a:t>Represents the average number of connections each node has, weighted by the strength of the connections.</a:t>
            </a:r>
            <a:endParaRPr/>
          </a:p>
          <a:p>
            <a:pPr indent="0" lvl="0" marL="0" rtl="0" algn="l">
              <a:spcBef>
                <a:spcPts val="0"/>
              </a:spcBef>
              <a:spcAft>
                <a:spcPts val="0"/>
              </a:spcAft>
              <a:buClr>
                <a:schemeClr val="dk1"/>
              </a:buClr>
              <a:buSzPts val="1100"/>
              <a:buFont typeface="Arial"/>
              <a:buNone/>
            </a:pPr>
            <a:r>
              <a:rPr lang="en"/>
              <a:t>Algorithm1: An average of 13.53 suggests that each prompt is related to around 13 other prompts.</a:t>
            </a:r>
            <a:endParaRPr/>
          </a:p>
          <a:p>
            <a:pPr indent="0" lvl="0" marL="0" rtl="0" algn="l">
              <a:spcBef>
                <a:spcPts val="0"/>
              </a:spcBef>
              <a:spcAft>
                <a:spcPts val="0"/>
              </a:spcAft>
              <a:buClr>
                <a:schemeClr val="dk1"/>
              </a:buClr>
              <a:buSzPts val="1100"/>
              <a:buFont typeface="Arial"/>
              <a:buNone/>
            </a:pPr>
            <a:r>
              <a:rPr lang="en"/>
              <a:t>Algorithm2: An average of 2204.88 indicates a much denser connectivity.</a:t>
            </a:r>
            <a:endParaRPr/>
          </a:p>
          <a:p>
            <a:pPr indent="0" lvl="0" marL="0" rtl="0" algn="l">
              <a:spcBef>
                <a:spcPts val="0"/>
              </a:spcBef>
              <a:spcAft>
                <a:spcPts val="0"/>
              </a:spcAft>
              <a:buClr>
                <a:schemeClr val="dk1"/>
              </a:buClr>
              <a:buSzPts val="1100"/>
              <a:buFont typeface="Arial"/>
              <a:buNone/>
            </a:pPr>
            <a:r>
              <a:rPr lang="en"/>
              <a:t>Algorithm3: An average of 2.24 suggests sparse connectivity.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Graph density:</a:t>
            </a:r>
            <a:endParaRPr b="1"/>
          </a:p>
          <a:p>
            <a:pPr indent="0" lvl="0" marL="0" rtl="0" algn="l">
              <a:spcBef>
                <a:spcPts val="0"/>
              </a:spcBef>
              <a:spcAft>
                <a:spcPts val="0"/>
              </a:spcAft>
              <a:buClr>
                <a:schemeClr val="dk1"/>
              </a:buClr>
              <a:buSzPts val="1100"/>
              <a:buFont typeface="Arial"/>
              <a:buNone/>
            </a:pPr>
            <a:r>
              <a:rPr lang="en"/>
              <a:t>Indicates how many edges are in the graph compared to the maximum possible number of edges.</a:t>
            </a:r>
            <a:endParaRPr/>
          </a:p>
          <a:p>
            <a:pPr indent="0" lvl="0" marL="0" rtl="0" algn="l">
              <a:spcBef>
                <a:spcPts val="0"/>
              </a:spcBef>
              <a:spcAft>
                <a:spcPts val="0"/>
              </a:spcAft>
              <a:buClr>
                <a:schemeClr val="dk1"/>
              </a:buClr>
              <a:buSzPts val="1100"/>
              <a:buFont typeface="Arial"/>
              <a:buNone/>
            </a:pPr>
            <a:r>
              <a:rPr lang="en"/>
              <a:t>Algorithm1: A density of 0.005 suggests a sparse graph.</a:t>
            </a:r>
            <a:endParaRPr/>
          </a:p>
          <a:p>
            <a:pPr indent="0" lvl="0" marL="0" rtl="0" algn="l">
              <a:spcBef>
                <a:spcPts val="0"/>
              </a:spcBef>
              <a:spcAft>
                <a:spcPts val="0"/>
              </a:spcAft>
              <a:buClr>
                <a:schemeClr val="dk1"/>
              </a:buClr>
              <a:buSzPts val="1100"/>
              <a:buFont typeface="Arial"/>
              <a:buNone/>
            </a:pPr>
            <a:r>
              <a:rPr lang="en"/>
              <a:t>Algorithm2: A density of 0.595 indicates a much denser graph.</a:t>
            </a:r>
            <a:endParaRPr/>
          </a:p>
          <a:p>
            <a:pPr indent="0" lvl="0" marL="0" rtl="0" algn="l">
              <a:spcBef>
                <a:spcPts val="0"/>
              </a:spcBef>
              <a:spcAft>
                <a:spcPts val="0"/>
              </a:spcAft>
              <a:buClr>
                <a:schemeClr val="dk1"/>
              </a:buClr>
              <a:buSzPts val="1100"/>
              <a:buFont typeface="Arial"/>
              <a:buNone/>
            </a:pPr>
            <a:r>
              <a:rPr lang="en"/>
              <a:t>Algorithm3: A density of 0.01 is sparse, similar to Algorithm1.</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Modularity:</a:t>
            </a:r>
            <a:endParaRPr b="1"/>
          </a:p>
          <a:p>
            <a:pPr indent="0" lvl="0" marL="0" rtl="0" algn="l">
              <a:spcBef>
                <a:spcPts val="0"/>
              </a:spcBef>
              <a:spcAft>
                <a:spcPts val="0"/>
              </a:spcAft>
              <a:buClr>
                <a:schemeClr val="dk1"/>
              </a:buClr>
              <a:buSzPts val="1100"/>
              <a:buFont typeface="Arial"/>
              <a:buNone/>
            </a:pPr>
            <a:r>
              <a:rPr lang="en"/>
              <a:t>Measures the strength of division of a network into modules. Values close to 1 indicate strong community structure.</a:t>
            </a:r>
            <a:endParaRPr/>
          </a:p>
          <a:p>
            <a:pPr indent="0" lvl="0" marL="0" rtl="0" algn="l">
              <a:spcBef>
                <a:spcPts val="0"/>
              </a:spcBef>
              <a:spcAft>
                <a:spcPts val="0"/>
              </a:spcAft>
              <a:buClr>
                <a:schemeClr val="dk1"/>
              </a:buClr>
              <a:buSzPts val="1100"/>
              <a:buFont typeface="Arial"/>
              <a:buNone/>
            </a:pPr>
            <a:r>
              <a:rPr lang="en"/>
              <a:t>Algorithm1: A modularity of 0.943 suggests a strong community structure.</a:t>
            </a:r>
            <a:endParaRPr/>
          </a:p>
          <a:p>
            <a:pPr indent="0" lvl="0" marL="0" rtl="0" algn="l">
              <a:spcBef>
                <a:spcPts val="0"/>
              </a:spcBef>
              <a:spcAft>
                <a:spcPts val="0"/>
              </a:spcAft>
              <a:buClr>
                <a:schemeClr val="dk1"/>
              </a:buClr>
              <a:buSzPts val="1100"/>
              <a:buFont typeface="Arial"/>
              <a:buNone/>
            </a:pPr>
            <a:r>
              <a:rPr lang="en"/>
              <a:t>Algorithm2: A modularity of 0.07 indicates weak community structure.</a:t>
            </a:r>
            <a:endParaRPr/>
          </a:p>
          <a:p>
            <a:pPr indent="0" lvl="0" marL="0" rtl="0" algn="l">
              <a:spcBef>
                <a:spcPts val="0"/>
              </a:spcBef>
              <a:spcAft>
                <a:spcPts val="0"/>
              </a:spcAft>
              <a:buClr>
                <a:schemeClr val="dk1"/>
              </a:buClr>
              <a:buSzPts val="1100"/>
              <a:buFont typeface="Arial"/>
              <a:buNone/>
            </a:pPr>
            <a:r>
              <a:rPr lang="en"/>
              <a:t>Algorithm3: A modularity of 0.941 is similar to Algorithm1, indicating strong community structure.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The number of communities:</a:t>
            </a:r>
            <a:endParaRPr b="1"/>
          </a:p>
          <a:p>
            <a:pPr indent="0" lvl="0" marL="0" rtl="0" algn="l">
              <a:spcBef>
                <a:spcPts val="0"/>
              </a:spcBef>
              <a:spcAft>
                <a:spcPts val="0"/>
              </a:spcAft>
              <a:buClr>
                <a:schemeClr val="dk1"/>
              </a:buClr>
              <a:buSzPts val="1100"/>
              <a:buFont typeface="Arial"/>
              <a:buNone/>
            </a:pPr>
            <a:r>
              <a:rPr lang="en"/>
              <a:t>Represents the number of distinct groups or clusters in the graph.</a:t>
            </a:r>
            <a:endParaRPr/>
          </a:p>
          <a:p>
            <a:pPr indent="0" lvl="0" marL="0" rtl="0" algn="l">
              <a:spcBef>
                <a:spcPts val="0"/>
              </a:spcBef>
              <a:spcAft>
                <a:spcPts val="0"/>
              </a:spcAft>
              <a:buClr>
                <a:schemeClr val="dk1"/>
              </a:buClr>
              <a:buSzPts val="1100"/>
              <a:buFont typeface="Arial"/>
              <a:buNone/>
            </a:pPr>
            <a:r>
              <a:rPr lang="en"/>
              <a:t>Algorithm1: 607 communities suggest a diverse set of prompt groups.</a:t>
            </a:r>
            <a:endParaRPr/>
          </a:p>
          <a:p>
            <a:pPr indent="0" lvl="0" marL="0" rtl="0" algn="l">
              <a:spcBef>
                <a:spcPts val="0"/>
              </a:spcBef>
              <a:spcAft>
                <a:spcPts val="0"/>
              </a:spcAft>
              <a:buClr>
                <a:schemeClr val="dk1"/>
              </a:buClr>
              <a:buSzPts val="1100"/>
              <a:buFont typeface="Arial"/>
              <a:buNone/>
            </a:pPr>
            <a:r>
              <a:rPr lang="en"/>
              <a:t>Algorithm2: Only 4 communities indicate fewer distinct groups.</a:t>
            </a:r>
            <a:endParaRPr/>
          </a:p>
          <a:p>
            <a:pPr indent="0" lvl="0" marL="0" rtl="0" algn="l">
              <a:spcBef>
                <a:spcPts val="0"/>
              </a:spcBef>
              <a:spcAft>
                <a:spcPts val="0"/>
              </a:spcAft>
              <a:buClr>
                <a:schemeClr val="dk1"/>
              </a:buClr>
              <a:buSzPts val="1100"/>
              <a:buFont typeface="Arial"/>
              <a:buNone/>
            </a:pPr>
            <a:r>
              <a:rPr lang="en"/>
              <a:t>Algorithm3: 88 communities suggest a moderate number of distinct prompt groups.</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b="1" lang="en"/>
              <a:t>Interpretation:</a:t>
            </a:r>
            <a:endParaRPr b="1"/>
          </a:p>
          <a:p>
            <a:pPr indent="0" lvl="0" marL="0" rtl="0" algn="l">
              <a:spcBef>
                <a:spcPts val="0"/>
              </a:spcBef>
              <a:spcAft>
                <a:spcPts val="0"/>
              </a:spcAft>
              <a:buClr>
                <a:schemeClr val="dk1"/>
              </a:buClr>
              <a:buSzPts val="1100"/>
              <a:buFont typeface="Arial"/>
              <a:buNone/>
            </a:pPr>
            <a:r>
              <a:rPr lang="en"/>
              <a:t>Algorithm1 has a diverse set of prompts with moderate connectivity and strong community structure.</a:t>
            </a:r>
            <a:endParaRPr/>
          </a:p>
          <a:p>
            <a:pPr indent="0" lvl="0" marL="0" rtl="0" algn="l">
              <a:spcBef>
                <a:spcPts val="0"/>
              </a:spcBef>
              <a:spcAft>
                <a:spcPts val="0"/>
              </a:spcAft>
              <a:buClr>
                <a:schemeClr val="dk1"/>
              </a:buClr>
              <a:buSzPts val="1100"/>
              <a:buFont typeface="Arial"/>
              <a:buNone/>
            </a:pPr>
            <a:r>
              <a:rPr lang="en"/>
              <a:t>Algorithm2 has the densest connectivity among prompts but lacks a strong community structure.</a:t>
            </a:r>
            <a:endParaRPr/>
          </a:p>
          <a:p>
            <a:pPr indent="0" lvl="0" marL="0" rtl="0" algn="l">
              <a:spcBef>
                <a:spcPts val="0"/>
              </a:spcBef>
              <a:spcAft>
                <a:spcPts val="0"/>
              </a:spcAft>
              <a:buClr>
                <a:schemeClr val="dk1"/>
              </a:buClr>
              <a:buSzPts val="1100"/>
              <a:buFont typeface="Arial"/>
              <a:buNone/>
            </a:pPr>
            <a:r>
              <a:rPr lang="en"/>
              <a:t>Algorithm3 focuses on a smaller set of prompts with sparse connectivity but maintains a strong community structure.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9.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3"/>
          <p:cNvPicPr preferRelativeResize="0"/>
          <p:nvPr/>
        </p:nvPicPr>
        <p:blipFill rotWithShape="1">
          <a:blip r:embed="rId3">
            <a:alphaModFix/>
          </a:blip>
          <a:srcRect b="0" l="0" r="0" t="15626"/>
          <a:stretch/>
        </p:blipFill>
        <p:spPr>
          <a:xfrm>
            <a:off x="0" y="24"/>
            <a:ext cx="9144000" cy="5143500"/>
          </a:xfrm>
          <a:prstGeom prst="rect">
            <a:avLst/>
          </a:prstGeom>
          <a:noFill/>
          <a:ln>
            <a:noFill/>
          </a:ln>
        </p:spPr>
      </p:pic>
      <p:pic>
        <p:nvPicPr>
          <p:cNvPr id="86" name="Google Shape;86;p13"/>
          <p:cNvPicPr preferRelativeResize="0"/>
          <p:nvPr/>
        </p:nvPicPr>
        <p:blipFill rotWithShape="1">
          <a:blip r:embed="rId4">
            <a:alphaModFix/>
          </a:blip>
          <a:srcRect b="14437" l="15736" r="14259" t="13950"/>
          <a:stretch/>
        </p:blipFill>
        <p:spPr>
          <a:xfrm>
            <a:off x="0" y="0"/>
            <a:ext cx="1276251" cy="1309825"/>
          </a:xfrm>
          <a:prstGeom prst="rect">
            <a:avLst/>
          </a:prstGeom>
          <a:noFill/>
          <a:ln>
            <a:noFill/>
          </a:ln>
        </p:spPr>
      </p:pic>
      <p:sp>
        <p:nvSpPr>
          <p:cNvPr id="87" name="Google Shape;87;p13"/>
          <p:cNvSpPr txBox="1"/>
          <p:nvPr/>
        </p:nvSpPr>
        <p:spPr>
          <a:xfrm>
            <a:off x="20250" y="1458125"/>
            <a:ext cx="9103500" cy="518700"/>
          </a:xfrm>
          <a:prstGeom prst="rect">
            <a:avLst/>
          </a:prstGeom>
          <a:solidFill>
            <a:srgbClr val="04561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100">
              <a:solidFill>
                <a:schemeClr val="lt1"/>
              </a:solidFill>
              <a:latin typeface="Roboto"/>
              <a:ea typeface="Roboto"/>
              <a:cs typeface="Roboto"/>
              <a:sym typeface="Roboto"/>
            </a:endParaRPr>
          </a:p>
        </p:txBody>
      </p:sp>
      <p:pic>
        <p:nvPicPr>
          <p:cNvPr id="88" name="Google Shape;88;p13"/>
          <p:cNvPicPr preferRelativeResize="0"/>
          <p:nvPr/>
        </p:nvPicPr>
        <p:blipFill rotWithShape="1">
          <a:blip r:embed="rId5">
            <a:alphaModFix/>
          </a:blip>
          <a:srcRect b="0" l="5973" r="14167" t="10007"/>
          <a:stretch/>
        </p:blipFill>
        <p:spPr>
          <a:xfrm>
            <a:off x="2592325" y="1976750"/>
            <a:ext cx="3482125" cy="3166774"/>
          </a:xfrm>
          <a:prstGeom prst="rect">
            <a:avLst/>
          </a:prstGeom>
          <a:noFill/>
          <a:ln>
            <a:noFill/>
          </a:ln>
        </p:spPr>
      </p:pic>
      <p:sp>
        <p:nvSpPr>
          <p:cNvPr id="89" name="Google Shape;89;p13"/>
          <p:cNvSpPr txBox="1"/>
          <p:nvPr/>
        </p:nvSpPr>
        <p:spPr>
          <a:xfrm>
            <a:off x="1993725" y="259675"/>
            <a:ext cx="41970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A5D69"/>
                </a:solidFill>
                <a:latin typeface="Roboto"/>
                <a:ea typeface="Roboto"/>
                <a:cs typeface="Roboto"/>
                <a:sym typeface="Roboto"/>
              </a:rPr>
              <a:t>IEEE International Conference on Artificial Intelligence &amp; Knowledge Engineering (AIKE 2023)</a:t>
            </a:r>
            <a:endParaRPr>
              <a:solidFill>
                <a:srgbClr val="0A5D69"/>
              </a:solidFill>
              <a:latin typeface="Roboto"/>
              <a:ea typeface="Roboto"/>
              <a:cs typeface="Roboto"/>
              <a:sym typeface="Roboto"/>
            </a:endParaRPr>
          </a:p>
          <a:p>
            <a:pPr indent="0" lvl="0" marL="0" rtl="0" algn="l">
              <a:spcBef>
                <a:spcPts val="0"/>
              </a:spcBef>
              <a:spcAft>
                <a:spcPts val="0"/>
              </a:spcAft>
              <a:buNone/>
            </a:pPr>
            <a:r>
              <a:t/>
            </a:r>
            <a:endParaRPr>
              <a:solidFill>
                <a:srgbClr val="0A5D69"/>
              </a:solidFill>
              <a:latin typeface="Roboto"/>
              <a:ea typeface="Roboto"/>
              <a:cs typeface="Roboto"/>
              <a:sym typeface="Roboto"/>
            </a:endParaRPr>
          </a:p>
        </p:txBody>
      </p:sp>
      <p:sp>
        <p:nvSpPr>
          <p:cNvPr id="90" name="Google Shape;90;p13"/>
          <p:cNvSpPr txBox="1"/>
          <p:nvPr/>
        </p:nvSpPr>
        <p:spPr>
          <a:xfrm>
            <a:off x="6978075" y="2747650"/>
            <a:ext cx="2052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A5D69"/>
                </a:solidFill>
                <a:latin typeface="Roboto"/>
                <a:ea typeface="Roboto"/>
                <a:cs typeface="Roboto"/>
                <a:sym typeface="Roboto"/>
              </a:rPr>
              <a:t>Hyelim Yang, </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Kapil Wanaskar, </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Harshika Shrivastava, </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Shahbaz Mansahia, </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Shakshi Richhariya, </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Prof. Magdalini Eirinaki</a:t>
            </a:r>
            <a:endParaRPr>
              <a:solidFill>
                <a:srgbClr val="0A5D69"/>
              </a:solidFill>
              <a:latin typeface="Roboto"/>
              <a:ea typeface="Roboto"/>
              <a:cs typeface="Roboto"/>
              <a:sym typeface="Roboto"/>
            </a:endParaRPr>
          </a:p>
        </p:txBody>
      </p:sp>
      <p:sp>
        <p:nvSpPr>
          <p:cNvPr id="91" name="Google Shape;91;p13"/>
          <p:cNvSpPr txBox="1"/>
          <p:nvPr/>
        </p:nvSpPr>
        <p:spPr>
          <a:xfrm>
            <a:off x="2658052" y="1516000"/>
            <a:ext cx="39507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oboto"/>
                <a:ea typeface="Roboto"/>
                <a:cs typeface="Roboto"/>
                <a:sym typeface="Roboto"/>
              </a:rPr>
              <a:t>Prompt Recommendation for AI Art</a:t>
            </a:r>
            <a:endParaRPr sz="1600">
              <a:solidFill>
                <a:schemeClr val="lt1"/>
              </a:solidFill>
              <a:latin typeface="Roboto"/>
              <a:ea typeface="Roboto"/>
              <a:cs typeface="Roboto"/>
              <a:sym typeface="Roboto"/>
            </a:endParaRPr>
          </a:p>
        </p:txBody>
      </p:sp>
      <p:sp>
        <p:nvSpPr>
          <p:cNvPr id="92" name="Google Shape;92;p13"/>
          <p:cNvSpPr txBox="1"/>
          <p:nvPr/>
        </p:nvSpPr>
        <p:spPr>
          <a:xfrm>
            <a:off x="353950" y="2747650"/>
            <a:ext cx="2052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A5D69"/>
                </a:solidFill>
                <a:latin typeface="Roboto"/>
                <a:ea typeface="Roboto"/>
                <a:cs typeface="Roboto"/>
                <a:sym typeface="Roboto"/>
              </a:rPr>
              <a:t>Kapil Wanaskar</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Software (Machine Learning) Co-op Intern</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at Product Security Team,</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Intuitive, Sunnyvale</a:t>
            </a:r>
            <a:endParaRPr>
              <a:solidFill>
                <a:srgbClr val="0A5D69"/>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nvSpPr>
        <p:spPr>
          <a:xfrm>
            <a:off x="131550" y="0"/>
            <a:ext cx="8054100" cy="63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chemeClr val="dk1"/>
                </a:solidFill>
              </a:rPr>
              <a:t>Evaluation: Comparison between algorithms</a:t>
            </a:r>
            <a:endParaRPr sz="1900"/>
          </a:p>
        </p:txBody>
      </p:sp>
      <p:pic>
        <p:nvPicPr>
          <p:cNvPr id="190" name="Google Shape;190;p22"/>
          <p:cNvPicPr preferRelativeResize="0"/>
          <p:nvPr/>
        </p:nvPicPr>
        <p:blipFill>
          <a:blip r:embed="rId3">
            <a:alphaModFix/>
          </a:blip>
          <a:stretch>
            <a:fillRect/>
          </a:stretch>
        </p:blipFill>
        <p:spPr>
          <a:xfrm>
            <a:off x="43239" y="987188"/>
            <a:ext cx="3007049" cy="2398701"/>
          </a:xfrm>
          <a:prstGeom prst="rect">
            <a:avLst/>
          </a:prstGeom>
          <a:noFill/>
          <a:ln>
            <a:noFill/>
          </a:ln>
        </p:spPr>
      </p:pic>
      <p:pic>
        <p:nvPicPr>
          <p:cNvPr id="191" name="Google Shape;191;p22"/>
          <p:cNvPicPr preferRelativeResize="0"/>
          <p:nvPr/>
        </p:nvPicPr>
        <p:blipFill>
          <a:blip r:embed="rId4">
            <a:alphaModFix/>
          </a:blip>
          <a:stretch>
            <a:fillRect/>
          </a:stretch>
        </p:blipFill>
        <p:spPr>
          <a:xfrm>
            <a:off x="3050289" y="982525"/>
            <a:ext cx="3007049" cy="2408046"/>
          </a:xfrm>
          <a:prstGeom prst="rect">
            <a:avLst/>
          </a:prstGeom>
          <a:noFill/>
          <a:ln>
            <a:noFill/>
          </a:ln>
        </p:spPr>
      </p:pic>
      <p:pic>
        <p:nvPicPr>
          <p:cNvPr id="192" name="Google Shape;192;p22"/>
          <p:cNvPicPr preferRelativeResize="0"/>
          <p:nvPr/>
        </p:nvPicPr>
        <p:blipFill>
          <a:blip r:embed="rId5">
            <a:alphaModFix/>
          </a:blip>
          <a:stretch>
            <a:fillRect/>
          </a:stretch>
        </p:blipFill>
        <p:spPr>
          <a:xfrm>
            <a:off x="6057339" y="982525"/>
            <a:ext cx="3102333" cy="2408051"/>
          </a:xfrm>
          <a:prstGeom prst="rect">
            <a:avLst/>
          </a:prstGeom>
          <a:noFill/>
          <a:ln>
            <a:noFill/>
          </a:ln>
        </p:spPr>
      </p:pic>
      <p:sp>
        <p:nvSpPr>
          <p:cNvPr id="193" name="Google Shape;193;p22"/>
          <p:cNvSpPr txBox="1"/>
          <p:nvPr/>
        </p:nvSpPr>
        <p:spPr>
          <a:xfrm>
            <a:off x="192275" y="514800"/>
            <a:ext cx="57228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Compare graph properties</a:t>
            </a:r>
            <a:endParaRPr b="1" sz="1300">
              <a:solidFill>
                <a:schemeClr val="dk1"/>
              </a:solidFill>
            </a:endParaRPr>
          </a:p>
        </p:txBody>
      </p:sp>
      <p:sp>
        <p:nvSpPr>
          <p:cNvPr id="194" name="Google Shape;194;p22"/>
          <p:cNvSpPr/>
          <p:nvPr/>
        </p:nvSpPr>
        <p:spPr>
          <a:xfrm>
            <a:off x="49925" y="958800"/>
            <a:ext cx="6007500" cy="2431800"/>
          </a:xfrm>
          <a:prstGeom prst="flowChartAlternate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2"/>
          <p:cNvSpPr/>
          <p:nvPr/>
        </p:nvSpPr>
        <p:spPr>
          <a:xfrm>
            <a:off x="6057363" y="958800"/>
            <a:ext cx="3102300" cy="2431800"/>
          </a:xfrm>
          <a:prstGeom prst="flowChartAlternateProcess">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2"/>
          <p:cNvSpPr txBox="1"/>
          <p:nvPr/>
        </p:nvSpPr>
        <p:spPr>
          <a:xfrm>
            <a:off x="6057363" y="514800"/>
            <a:ext cx="3102300" cy="7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Compare community detection results</a:t>
            </a:r>
            <a:endParaRPr b="1" sz="1200">
              <a:solidFill>
                <a:schemeClr val="dk1"/>
              </a:solidFill>
            </a:endParaRPr>
          </a:p>
        </p:txBody>
      </p:sp>
      <p:sp>
        <p:nvSpPr>
          <p:cNvPr id="197" name="Google Shape;197;p22"/>
          <p:cNvSpPr txBox="1"/>
          <p:nvPr/>
        </p:nvSpPr>
        <p:spPr>
          <a:xfrm>
            <a:off x="131550" y="3429050"/>
            <a:ext cx="5722800" cy="12930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dk1"/>
              </a:buClr>
              <a:buSzPts val="1200"/>
              <a:buChar char="●"/>
            </a:pPr>
            <a:r>
              <a:rPr lang="en" sz="1200">
                <a:solidFill>
                  <a:schemeClr val="dk1"/>
                </a:solidFill>
              </a:rPr>
              <a:t>Increasing in embedding complexity leads:</a:t>
            </a:r>
            <a:endParaRPr sz="1200">
              <a:solidFill>
                <a:schemeClr val="dk1"/>
              </a:solidFill>
            </a:endParaRPr>
          </a:p>
          <a:p>
            <a:pPr indent="-304800" lvl="1" marL="914400" rtl="0" algn="just">
              <a:spcBef>
                <a:spcPts val="0"/>
              </a:spcBef>
              <a:spcAft>
                <a:spcPts val="0"/>
              </a:spcAft>
              <a:buClr>
                <a:schemeClr val="dk1"/>
              </a:buClr>
              <a:buSzPts val="1200"/>
              <a:buChar char="○"/>
            </a:pPr>
            <a:r>
              <a:rPr lang="en" sz="1200">
                <a:solidFill>
                  <a:schemeClr val="dk1"/>
                </a:solidFill>
              </a:rPr>
              <a:t>More nodes and edges</a:t>
            </a:r>
            <a:endParaRPr sz="1200">
              <a:solidFill>
                <a:schemeClr val="dk1"/>
              </a:solidFill>
            </a:endParaRPr>
          </a:p>
          <a:p>
            <a:pPr indent="-304800" lvl="1" marL="914400" rtl="0" algn="just">
              <a:spcBef>
                <a:spcPts val="0"/>
              </a:spcBef>
              <a:spcAft>
                <a:spcPts val="0"/>
              </a:spcAft>
              <a:buClr>
                <a:schemeClr val="dk1"/>
              </a:buClr>
              <a:buSzPts val="1200"/>
              <a:buChar char="○"/>
            </a:pPr>
            <a:r>
              <a:rPr lang="en" sz="1200">
                <a:solidFill>
                  <a:schemeClr val="dk1"/>
                </a:solidFill>
              </a:rPr>
              <a:t>Higher average weighted degree</a:t>
            </a:r>
            <a:endParaRPr sz="1200">
              <a:solidFill>
                <a:schemeClr val="dk1"/>
              </a:solidFill>
            </a:endParaRPr>
          </a:p>
          <a:p>
            <a:pPr indent="-304800" lvl="1" marL="914400" rtl="0" algn="just">
              <a:spcBef>
                <a:spcPts val="0"/>
              </a:spcBef>
              <a:spcAft>
                <a:spcPts val="0"/>
              </a:spcAft>
              <a:buClr>
                <a:schemeClr val="dk1"/>
              </a:buClr>
              <a:buSzPts val="1200"/>
              <a:buChar char="○"/>
            </a:pPr>
            <a:r>
              <a:rPr lang="en" sz="1200">
                <a:solidFill>
                  <a:schemeClr val="dk1"/>
                </a:solidFill>
              </a:rPr>
              <a:t>Increased graph density</a:t>
            </a:r>
            <a:endParaRPr sz="1200">
              <a:solidFill>
                <a:schemeClr val="dk1"/>
              </a:solidFill>
            </a:endParaRPr>
          </a:p>
          <a:p>
            <a:pPr indent="-304800" lvl="1" marL="914400" rtl="0" algn="just">
              <a:spcBef>
                <a:spcPts val="0"/>
              </a:spcBef>
              <a:spcAft>
                <a:spcPts val="0"/>
              </a:spcAft>
              <a:buClr>
                <a:schemeClr val="dk1"/>
              </a:buClr>
              <a:buSzPts val="1200"/>
              <a:buChar char="○"/>
            </a:pPr>
            <a:r>
              <a:rPr lang="en" sz="1200">
                <a:solidFill>
                  <a:schemeClr val="dk1"/>
                </a:solidFill>
              </a:rPr>
              <a:t>Modularity </a:t>
            </a:r>
            <a:r>
              <a:rPr lang="en" sz="1200">
                <a:solidFill>
                  <a:schemeClr val="dk1"/>
                </a:solidFill>
              </a:rPr>
              <a:t>decreases</a:t>
            </a:r>
            <a:endParaRPr sz="1200">
              <a:solidFill>
                <a:schemeClr val="dk1"/>
              </a:solidFill>
            </a:endParaRPr>
          </a:p>
          <a:p>
            <a:pPr indent="-304800" lvl="1" marL="914400" rtl="0" algn="just">
              <a:spcBef>
                <a:spcPts val="0"/>
              </a:spcBef>
              <a:spcAft>
                <a:spcPts val="0"/>
              </a:spcAft>
              <a:buClr>
                <a:schemeClr val="dk1"/>
              </a:buClr>
              <a:buSzPts val="1200"/>
              <a:buChar char="○"/>
            </a:pPr>
            <a:r>
              <a:rPr lang="en" sz="1200">
                <a:solidFill>
                  <a:schemeClr val="dk1"/>
                </a:solidFill>
              </a:rPr>
              <a:t>Number of detected communities decreases</a:t>
            </a:r>
            <a:endParaRPr sz="1200">
              <a:solidFill>
                <a:schemeClr val="dk1"/>
              </a:solidFill>
            </a:endParaRPr>
          </a:p>
        </p:txBody>
      </p:sp>
      <p:pic>
        <p:nvPicPr>
          <p:cNvPr id="198" name="Google Shape;198;p22"/>
          <p:cNvPicPr preferRelativeResize="0"/>
          <p:nvPr/>
        </p:nvPicPr>
        <p:blipFill>
          <a:blip r:embed="rId6">
            <a:alphaModFix/>
          </a:blip>
          <a:stretch>
            <a:fillRect/>
          </a:stretch>
        </p:blipFill>
        <p:spPr>
          <a:xfrm>
            <a:off x="0" y="4885075"/>
            <a:ext cx="502000" cy="258425"/>
          </a:xfrm>
          <a:prstGeom prst="rect">
            <a:avLst/>
          </a:prstGeom>
          <a:noFill/>
          <a:ln>
            <a:noFill/>
          </a:ln>
        </p:spPr>
      </p:pic>
      <p:sp>
        <p:nvSpPr>
          <p:cNvPr id="199" name="Google Shape;199;p22"/>
          <p:cNvSpPr txBox="1"/>
          <p:nvPr/>
        </p:nvSpPr>
        <p:spPr>
          <a:xfrm>
            <a:off x="5992475" y="3592075"/>
            <a:ext cx="3062700" cy="12930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dk1"/>
              </a:buClr>
              <a:buSzPts val="1200"/>
              <a:buChar char="●"/>
            </a:pPr>
            <a:r>
              <a:rPr lang="en" sz="1200">
                <a:solidFill>
                  <a:schemeClr val="dk1"/>
                </a:solidFill>
              </a:rPr>
              <a:t>BERT embedding can recognizes subtle nuances in prompts </a:t>
            </a:r>
            <a:endParaRPr sz="1200">
              <a:solidFill>
                <a:schemeClr val="dk1"/>
              </a:solidFill>
            </a:endParaRPr>
          </a:p>
          <a:p>
            <a:pPr indent="0" lvl="0" marL="457200" rtl="0" algn="just">
              <a:spcBef>
                <a:spcPts val="0"/>
              </a:spcBef>
              <a:spcAft>
                <a:spcPts val="0"/>
              </a:spcAft>
              <a:buNone/>
            </a:pPr>
            <a:r>
              <a:rPr lang="en" sz="1200">
                <a:solidFill>
                  <a:schemeClr val="dk1"/>
                </a:solidFill>
              </a:rPr>
              <a:t>→ finds similar prompts for 99% of prompts with similarity threshold of 0.7</a:t>
            </a:r>
            <a:endParaRPr sz="1200">
              <a:solidFill>
                <a:schemeClr val="dk1"/>
              </a:solidFill>
            </a:endParaRPr>
          </a:p>
          <a:p>
            <a:pPr indent="0" lvl="0" marL="914400" rtl="0" algn="just">
              <a:spcBef>
                <a:spcPts val="0"/>
              </a:spcBef>
              <a:spcAft>
                <a:spcPts val="0"/>
              </a:spcAft>
              <a:buNone/>
            </a:pPr>
            <a:r>
              <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nvSpPr>
        <p:spPr>
          <a:xfrm>
            <a:off x="191925" y="0"/>
            <a:ext cx="5526000" cy="63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100">
                <a:solidFill>
                  <a:schemeClr val="dk1"/>
                </a:solidFill>
              </a:rPr>
              <a:t>Discussion</a:t>
            </a:r>
            <a:endParaRPr sz="2500"/>
          </a:p>
        </p:txBody>
      </p:sp>
      <p:sp>
        <p:nvSpPr>
          <p:cNvPr id="205" name="Google Shape;205;p23"/>
          <p:cNvSpPr txBox="1"/>
          <p:nvPr/>
        </p:nvSpPr>
        <p:spPr>
          <a:xfrm>
            <a:off x="3195525" y="881075"/>
            <a:ext cx="4976400" cy="10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Algorithm 2</a:t>
            </a:r>
            <a:r>
              <a:rPr lang="en" sz="1800"/>
              <a:t> is desirable in a case where we need to find similar prompts efficiently in terms of serendipity and novelty</a:t>
            </a:r>
            <a:endParaRPr sz="1800"/>
          </a:p>
        </p:txBody>
      </p:sp>
      <p:pic>
        <p:nvPicPr>
          <p:cNvPr id="206" name="Google Shape;206;p23"/>
          <p:cNvPicPr preferRelativeResize="0"/>
          <p:nvPr/>
        </p:nvPicPr>
        <p:blipFill>
          <a:blip r:embed="rId3">
            <a:alphaModFix/>
          </a:blip>
          <a:stretch>
            <a:fillRect/>
          </a:stretch>
        </p:blipFill>
        <p:spPr>
          <a:xfrm>
            <a:off x="0" y="4636300"/>
            <a:ext cx="502000" cy="258425"/>
          </a:xfrm>
          <a:prstGeom prst="rect">
            <a:avLst/>
          </a:prstGeom>
          <a:noFill/>
          <a:ln>
            <a:noFill/>
          </a:ln>
        </p:spPr>
      </p:pic>
      <p:grpSp>
        <p:nvGrpSpPr>
          <p:cNvPr id="207" name="Google Shape;207;p23"/>
          <p:cNvGrpSpPr/>
          <p:nvPr/>
        </p:nvGrpSpPr>
        <p:grpSpPr>
          <a:xfrm>
            <a:off x="1536422" y="1800952"/>
            <a:ext cx="5648392" cy="2642420"/>
            <a:chOff x="1908010" y="1652550"/>
            <a:chExt cx="5429580" cy="2792075"/>
          </a:xfrm>
        </p:grpSpPr>
        <p:pic>
          <p:nvPicPr>
            <p:cNvPr id="208" name="Google Shape;208;p23"/>
            <p:cNvPicPr preferRelativeResize="0"/>
            <p:nvPr/>
          </p:nvPicPr>
          <p:blipFill>
            <a:blip r:embed="rId4">
              <a:alphaModFix/>
            </a:blip>
            <a:stretch>
              <a:fillRect/>
            </a:stretch>
          </p:blipFill>
          <p:spPr>
            <a:xfrm>
              <a:off x="1908010" y="1862650"/>
              <a:ext cx="5429580" cy="2557050"/>
            </a:xfrm>
            <a:prstGeom prst="rect">
              <a:avLst/>
            </a:prstGeom>
            <a:noFill/>
            <a:ln>
              <a:noFill/>
            </a:ln>
          </p:spPr>
        </p:pic>
        <p:sp>
          <p:nvSpPr>
            <p:cNvPr id="209" name="Google Shape;209;p23"/>
            <p:cNvSpPr/>
            <p:nvPr/>
          </p:nvSpPr>
          <p:spPr>
            <a:xfrm>
              <a:off x="5677625" y="1956125"/>
              <a:ext cx="1226400" cy="248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0" name="Google Shape;210;p23"/>
            <p:cNvSpPr/>
            <p:nvPr/>
          </p:nvSpPr>
          <p:spPr>
            <a:xfrm>
              <a:off x="1981825" y="1652550"/>
              <a:ext cx="1226400" cy="183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pic>
        <p:nvPicPr>
          <p:cNvPr id="211" name="Google Shape;211;p23"/>
          <p:cNvPicPr preferRelativeResize="0"/>
          <p:nvPr/>
        </p:nvPicPr>
        <p:blipFill rotWithShape="1">
          <a:blip r:embed="rId5">
            <a:alphaModFix/>
          </a:blip>
          <a:srcRect b="0" l="0" r="5784" t="0"/>
          <a:stretch/>
        </p:blipFill>
        <p:spPr>
          <a:xfrm>
            <a:off x="502000" y="791075"/>
            <a:ext cx="2693524" cy="2642500"/>
          </a:xfrm>
          <a:prstGeom prst="rect">
            <a:avLst/>
          </a:prstGeom>
          <a:noFill/>
          <a:ln>
            <a:noFill/>
          </a:ln>
        </p:spPr>
      </p:pic>
      <p:pic>
        <p:nvPicPr>
          <p:cNvPr id="212" name="Google Shape;212;p23"/>
          <p:cNvPicPr preferRelativeResize="0"/>
          <p:nvPr/>
        </p:nvPicPr>
        <p:blipFill rotWithShape="1">
          <a:blip r:embed="rId6">
            <a:alphaModFix/>
          </a:blip>
          <a:srcRect b="14861" l="0" r="0" t="16015"/>
          <a:stretch/>
        </p:blipFill>
        <p:spPr>
          <a:xfrm>
            <a:off x="5834938" y="1940386"/>
            <a:ext cx="2606424" cy="254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4"/>
          <p:cNvPicPr preferRelativeResize="0"/>
          <p:nvPr/>
        </p:nvPicPr>
        <p:blipFill>
          <a:blip r:embed="rId3">
            <a:alphaModFix/>
          </a:blip>
          <a:stretch>
            <a:fillRect/>
          </a:stretch>
        </p:blipFill>
        <p:spPr>
          <a:xfrm>
            <a:off x="1908010" y="1862650"/>
            <a:ext cx="5429580" cy="2557050"/>
          </a:xfrm>
          <a:prstGeom prst="rect">
            <a:avLst/>
          </a:prstGeom>
          <a:noFill/>
          <a:ln>
            <a:noFill/>
          </a:ln>
        </p:spPr>
      </p:pic>
      <p:sp>
        <p:nvSpPr>
          <p:cNvPr id="218" name="Google Shape;218;p24"/>
          <p:cNvSpPr txBox="1"/>
          <p:nvPr/>
        </p:nvSpPr>
        <p:spPr>
          <a:xfrm>
            <a:off x="274200" y="0"/>
            <a:ext cx="6938100" cy="63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900">
                <a:solidFill>
                  <a:schemeClr val="dk1"/>
                </a:solidFill>
              </a:rPr>
              <a:t>Discussion</a:t>
            </a:r>
            <a:endParaRPr sz="2300"/>
          </a:p>
        </p:txBody>
      </p:sp>
      <p:pic>
        <p:nvPicPr>
          <p:cNvPr id="219" name="Google Shape;219;p24"/>
          <p:cNvPicPr preferRelativeResize="0"/>
          <p:nvPr/>
        </p:nvPicPr>
        <p:blipFill>
          <a:blip r:embed="rId4">
            <a:alphaModFix/>
          </a:blip>
          <a:stretch>
            <a:fillRect/>
          </a:stretch>
        </p:blipFill>
        <p:spPr>
          <a:xfrm>
            <a:off x="0" y="4636300"/>
            <a:ext cx="502000" cy="258425"/>
          </a:xfrm>
          <a:prstGeom prst="rect">
            <a:avLst/>
          </a:prstGeom>
          <a:noFill/>
          <a:ln>
            <a:noFill/>
          </a:ln>
        </p:spPr>
      </p:pic>
      <p:sp>
        <p:nvSpPr>
          <p:cNvPr id="220" name="Google Shape;220;p24"/>
          <p:cNvSpPr/>
          <p:nvPr/>
        </p:nvSpPr>
        <p:spPr>
          <a:xfrm>
            <a:off x="6042300" y="1965300"/>
            <a:ext cx="1226400" cy="158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1" name="Google Shape;221;p24"/>
          <p:cNvSpPr/>
          <p:nvPr/>
        </p:nvSpPr>
        <p:spPr>
          <a:xfrm>
            <a:off x="1981825" y="1652550"/>
            <a:ext cx="1451400" cy="292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22" name="Google Shape;222;p24"/>
          <p:cNvPicPr preferRelativeResize="0"/>
          <p:nvPr/>
        </p:nvPicPr>
        <p:blipFill rotWithShape="1">
          <a:blip r:embed="rId5">
            <a:alphaModFix/>
          </a:blip>
          <a:srcRect b="0" l="0" r="5784" t="0"/>
          <a:stretch/>
        </p:blipFill>
        <p:spPr>
          <a:xfrm>
            <a:off x="501999" y="1740688"/>
            <a:ext cx="2801801" cy="2748725"/>
          </a:xfrm>
          <a:prstGeom prst="rect">
            <a:avLst/>
          </a:prstGeom>
          <a:noFill/>
          <a:ln>
            <a:noFill/>
          </a:ln>
        </p:spPr>
      </p:pic>
      <p:pic>
        <p:nvPicPr>
          <p:cNvPr id="223" name="Google Shape;223;p24"/>
          <p:cNvPicPr preferRelativeResize="0"/>
          <p:nvPr/>
        </p:nvPicPr>
        <p:blipFill rotWithShape="1">
          <a:blip r:embed="rId6">
            <a:alphaModFix/>
          </a:blip>
          <a:srcRect b="14861" l="0" r="0" t="16015"/>
          <a:stretch/>
        </p:blipFill>
        <p:spPr>
          <a:xfrm>
            <a:off x="5916550" y="936225"/>
            <a:ext cx="2801800" cy="2737436"/>
          </a:xfrm>
          <a:prstGeom prst="rect">
            <a:avLst/>
          </a:prstGeom>
          <a:noFill/>
          <a:ln>
            <a:noFill/>
          </a:ln>
        </p:spPr>
      </p:pic>
      <p:sp>
        <p:nvSpPr>
          <p:cNvPr id="224" name="Google Shape;224;p24"/>
          <p:cNvSpPr txBox="1"/>
          <p:nvPr/>
        </p:nvSpPr>
        <p:spPr>
          <a:xfrm>
            <a:off x="618225" y="719975"/>
            <a:ext cx="5003700" cy="1059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700"/>
              <a:t>Algorithm 3</a:t>
            </a:r>
            <a:r>
              <a:rPr lang="en" sz="1700"/>
              <a:t> is desirable in a case where the desired outcome is higher relevance in the recommender systems.</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1509325" y="797800"/>
            <a:ext cx="5401500" cy="141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6000">
                <a:solidFill>
                  <a:schemeClr val="dk1"/>
                </a:solidFill>
              </a:rPr>
              <a:t>Thank you</a:t>
            </a:r>
            <a:endParaRPr b="1" sz="6000">
              <a:solidFill>
                <a:schemeClr val="dk1"/>
              </a:solidFill>
            </a:endParaRPr>
          </a:p>
        </p:txBody>
      </p:sp>
      <p:pic>
        <p:nvPicPr>
          <p:cNvPr id="230" name="Google Shape;230;p25"/>
          <p:cNvPicPr preferRelativeResize="0"/>
          <p:nvPr/>
        </p:nvPicPr>
        <p:blipFill>
          <a:blip r:embed="rId3">
            <a:alphaModFix/>
          </a:blip>
          <a:stretch>
            <a:fillRect/>
          </a:stretch>
        </p:blipFill>
        <p:spPr>
          <a:xfrm>
            <a:off x="2485225" y="2571750"/>
            <a:ext cx="4302124" cy="1536475"/>
          </a:xfrm>
          <a:prstGeom prst="rect">
            <a:avLst/>
          </a:prstGeom>
          <a:noFill/>
          <a:ln>
            <a:noFill/>
          </a:ln>
        </p:spPr>
      </p:pic>
      <p:pic>
        <p:nvPicPr>
          <p:cNvPr id="231" name="Google Shape;231;p25"/>
          <p:cNvPicPr preferRelativeResize="0"/>
          <p:nvPr/>
        </p:nvPicPr>
        <p:blipFill>
          <a:blip r:embed="rId4">
            <a:alphaModFix/>
          </a:blip>
          <a:stretch>
            <a:fillRect/>
          </a:stretch>
        </p:blipFill>
        <p:spPr>
          <a:xfrm>
            <a:off x="0" y="4636300"/>
            <a:ext cx="502000" cy="258425"/>
          </a:xfrm>
          <a:prstGeom prst="rect">
            <a:avLst/>
          </a:prstGeom>
          <a:noFill/>
          <a:ln>
            <a:noFill/>
          </a:ln>
        </p:spPr>
      </p:pic>
      <p:sp>
        <p:nvSpPr>
          <p:cNvPr id="232" name="Google Shape;232;p25"/>
          <p:cNvSpPr txBox="1"/>
          <p:nvPr/>
        </p:nvSpPr>
        <p:spPr>
          <a:xfrm>
            <a:off x="177925" y="371450"/>
            <a:ext cx="421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A5D69"/>
                </a:solidFill>
                <a:latin typeface="Roboto"/>
                <a:ea typeface="Roboto"/>
                <a:cs typeface="Roboto"/>
                <a:sym typeface="Roboto"/>
              </a:rPr>
              <a:t>Kapil Wanaskar</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Software (Machine Learning) Co-op Intern,</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at Product Security Team,</a:t>
            </a:r>
            <a:endParaRPr>
              <a:solidFill>
                <a:srgbClr val="0A5D69"/>
              </a:solidFill>
              <a:latin typeface="Roboto"/>
              <a:ea typeface="Roboto"/>
              <a:cs typeface="Roboto"/>
              <a:sym typeface="Roboto"/>
            </a:endParaRPr>
          </a:p>
          <a:p>
            <a:pPr indent="0" lvl="0" marL="0" rtl="0" algn="l">
              <a:spcBef>
                <a:spcPts val="0"/>
              </a:spcBef>
              <a:spcAft>
                <a:spcPts val="0"/>
              </a:spcAft>
              <a:buNone/>
            </a:pPr>
            <a:r>
              <a:rPr lang="en">
                <a:solidFill>
                  <a:srgbClr val="0A5D69"/>
                </a:solidFill>
                <a:latin typeface="Roboto"/>
                <a:ea typeface="Roboto"/>
                <a:cs typeface="Roboto"/>
                <a:sym typeface="Roboto"/>
              </a:rPr>
              <a:t>Intuitive, Sunnyvale</a:t>
            </a:r>
            <a:endParaRPr>
              <a:solidFill>
                <a:srgbClr val="0A5D69"/>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idx="4294967295" type="title"/>
          </p:nvPr>
        </p:nvSpPr>
        <p:spPr>
          <a:xfrm>
            <a:off x="502000" y="274197"/>
            <a:ext cx="8222100" cy="8388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b="1" lang="en" sz="3500"/>
              <a:t>Introduction</a:t>
            </a:r>
            <a:endParaRPr b="1" sz="4000">
              <a:solidFill>
                <a:schemeClr val="dk1"/>
              </a:solidFill>
            </a:endParaRPr>
          </a:p>
        </p:txBody>
      </p:sp>
      <p:sp>
        <p:nvSpPr>
          <p:cNvPr id="98" name="Google Shape;98;p14"/>
          <p:cNvSpPr txBox="1"/>
          <p:nvPr/>
        </p:nvSpPr>
        <p:spPr>
          <a:xfrm>
            <a:off x="-135775" y="1017150"/>
            <a:ext cx="6425700" cy="40626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Dall-E and Midjourney have reshaped digital art creation.</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Picture this: "</a:t>
            </a:r>
            <a:r>
              <a:rPr b="1" lang="en" sz="1700">
                <a:solidFill>
                  <a:schemeClr val="dk1"/>
                </a:solidFill>
                <a:latin typeface="Roboto"/>
                <a:ea typeface="Roboto"/>
                <a:cs typeface="Roboto"/>
                <a:sym typeface="Roboto"/>
              </a:rPr>
              <a:t>a white cat sitting on a Disney-themed window</a:t>
            </a:r>
            <a:r>
              <a:rPr lang="en" sz="1700">
                <a:solidFill>
                  <a:schemeClr val="dk1"/>
                </a:solidFill>
                <a:latin typeface="Roboto"/>
                <a:ea typeface="Roboto"/>
                <a:cs typeface="Roboto"/>
                <a:sym typeface="Roboto"/>
              </a:rPr>
              <a:t>" and witnessing art spring to life. But what if we could make it even easier to choose the right "idea" for art ? </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Optimizing art concept recommendations is our focus.</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Our data: user IDs, ideas, and images, without ratings.</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0"/>
              </a:spcAft>
              <a:buClr>
                <a:schemeClr val="dk1"/>
              </a:buClr>
              <a:buSzPts val="1700"/>
              <a:buFont typeface="Roboto"/>
              <a:buChar char="●"/>
            </a:pPr>
            <a:r>
              <a:rPr lang="en" sz="1700">
                <a:solidFill>
                  <a:schemeClr val="dk1"/>
                </a:solidFill>
                <a:latin typeface="Roboto"/>
                <a:ea typeface="Roboto"/>
                <a:cs typeface="Roboto"/>
                <a:sym typeface="Roboto"/>
              </a:rPr>
              <a:t>We use graph analysis and user clustering for refined suggestions.</a:t>
            </a:r>
            <a:endParaRPr sz="1700">
              <a:solidFill>
                <a:schemeClr val="dk1"/>
              </a:solidFill>
              <a:latin typeface="Roboto"/>
              <a:ea typeface="Roboto"/>
              <a:cs typeface="Roboto"/>
              <a:sym typeface="Roboto"/>
            </a:endParaRPr>
          </a:p>
          <a:p>
            <a:pPr indent="-336550" lvl="0" marL="457200" rtl="0" algn="l">
              <a:lnSpc>
                <a:spcPct val="115000"/>
              </a:lnSpc>
              <a:spcBef>
                <a:spcPts val="1000"/>
              </a:spcBef>
              <a:spcAft>
                <a:spcPts val="1000"/>
              </a:spcAft>
              <a:buClr>
                <a:schemeClr val="dk1"/>
              </a:buClr>
              <a:buSzPts val="1700"/>
              <a:buFont typeface="Roboto"/>
              <a:buChar char="●"/>
            </a:pPr>
            <a:r>
              <a:rPr lang="en" sz="1700">
                <a:solidFill>
                  <a:schemeClr val="dk1"/>
                </a:solidFill>
                <a:latin typeface="Roboto"/>
                <a:ea typeface="Roboto"/>
                <a:cs typeface="Roboto"/>
                <a:sym typeface="Roboto"/>
              </a:rPr>
              <a:t>Goal: Advance AI art prompt recommendations.</a:t>
            </a:r>
            <a:endParaRPr sz="1700">
              <a:solidFill>
                <a:schemeClr val="dk1"/>
              </a:solidFill>
              <a:latin typeface="Roboto"/>
              <a:ea typeface="Roboto"/>
              <a:cs typeface="Roboto"/>
              <a:sym typeface="Roboto"/>
            </a:endParaRPr>
          </a:p>
        </p:txBody>
      </p:sp>
      <p:pic>
        <p:nvPicPr>
          <p:cNvPr id="99" name="Google Shape;99;p14"/>
          <p:cNvPicPr preferRelativeResize="0"/>
          <p:nvPr/>
        </p:nvPicPr>
        <p:blipFill>
          <a:blip r:embed="rId3">
            <a:alphaModFix/>
          </a:blip>
          <a:stretch>
            <a:fillRect/>
          </a:stretch>
        </p:blipFill>
        <p:spPr>
          <a:xfrm>
            <a:off x="6184125" y="1017150"/>
            <a:ext cx="2959874" cy="4062450"/>
          </a:xfrm>
          <a:prstGeom prst="rect">
            <a:avLst/>
          </a:prstGeom>
          <a:noFill/>
          <a:ln>
            <a:noFill/>
          </a:ln>
        </p:spPr>
      </p:pic>
      <p:pic>
        <p:nvPicPr>
          <p:cNvPr id="100" name="Google Shape;100;p14"/>
          <p:cNvPicPr preferRelativeResize="0"/>
          <p:nvPr/>
        </p:nvPicPr>
        <p:blipFill>
          <a:blip r:embed="rId4">
            <a:alphaModFix/>
          </a:blip>
          <a:stretch>
            <a:fillRect/>
          </a:stretch>
        </p:blipFill>
        <p:spPr>
          <a:xfrm>
            <a:off x="0" y="4926000"/>
            <a:ext cx="422500" cy="21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idx="4294967295" type="body"/>
          </p:nvPr>
        </p:nvSpPr>
        <p:spPr>
          <a:xfrm>
            <a:off x="188325" y="1191450"/>
            <a:ext cx="5132100" cy="3609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Absence of explicit ratings and traditional metrics.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Limited data availability: user ID, prompt, image.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Addressing the gap in AI art creation research.</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Focus on prompt recommendation.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System creation for prompt improvement.</a:t>
            </a:r>
            <a:endParaRPr>
              <a:solidFill>
                <a:schemeClr val="dk1"/>
              </a:solidFill>
            </a:endParaRPr>
          </a:p>
        </p:txBody>
      </p:sp>
      <p:pic>
        <p:nvPicPr>
          <p:cNvPr id="106" name="Google Shape;106;p15"/>
          <p:cNvPicPr preferRelativeResize="0"/>
          <p:nvPr/>
        </p:nvPicPr>
        <p:blipFill>
          <a:blip r:embed="rId3">
            <a:alphaModFix/>
          </a:blip>
          <a:stretch>
            <a:fillRect/>
          </a:stretch>
        </p:blipFill>
        <p:spPr>
          <a:xfrm>
            <a:off x="0" y="4636300"/>
            <a:ext cx="502000" cy="258425"/>
          </a:xfrm>
          <a:prstGeom prst="rect">
            <a:avLst/>
          </a:prstGeom>
          <a:noFill/>
          <a:ln>
            <a:noFill/>
          </a:ln>
        </p:spPr>
      </p:pic>
      <p:sp>
        <p:nvSpPr>
          <p:cNvPr id="107" name="Google Shape;107;p15"/>
          <p:cNvSpPr txBox="1"/>
          <p:nvPr>
            <p:ph type="title"/>
          </p:nvPr>
        </p:nvSpPr>
        <p:spPr>
          <a:xfrm>
            <a:off x="460950" y="274197"/>
            <a:ext cx="8222100" cy="838800"/>
          </a:xfrm>
          <a:prstGeom prst="rect">
            <a:avLst/>
          </a:prstGeom>
        </p:spPr>
        <p:txBody>
          <a:bodyPr anchorCtr="0" anchor="ctr" bIns="91425" lIns="91425" spcFirstLastPara="1" rIns="91425" wrap="square" tIns="91425">
            <a:normAutofit/>
          </a:bodyPr>
          <a:lstStyle/>
          <a:p>
            <a:pPr indent="0" lvl="0" marL="0" rtl="0" algn="l">
              <a:lnSpc>
                <a:spcPct val="200000"/>
              </a:lnSpc>
              <a:spcBef>
                <a:spcPts val="0"/>
              </a:spcBef>
              <a:spcAft>
                <a:spcPts val="1200"/>
              </a:spcAft>
              <a:buNone/>
            </a:pPr>
            <a:r>
              <a:rPr b="1" lang="en" sz="3200">
                <a:solidFill>
                  <a:schemeClr val="dk1"/>
                </a:solidFill>
              </a:rPr>
              <a:t>Challenges and Objective</a:t>
            </a:r>
            <a:endParaRPr b="1" sz="4900">
              <a:solidFill>
                <a:schemeClr val="dk1"/>
              </a:solidFill>
            </a:endParaRPr>
          </a:p>
        </p:txBody>
      </p:sp>
      <p:pic>
        <p:nvPicPr>
          <p:cNvPr id="108" name="Google Shape;108;p15"/>
          <p:cNvPicPr preferRelativeResize="0"/>
          <p:nvPr/>
        </p:nvPicPr>
        <p:blipFill>
          <a:blip r:embed="rId4">
            <a:alphaModFix/>
          </a:blip>
          <a:stretch>
            <a:fillRect/>
          </a:stretch>
        </p:blipFill>
        <p:spPr>
          <a:xfrm>
            <a:off x="5401550" y="1326600"/>
            <a:ext cx="3742451" cy="3339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idx="4294967295" type="body"/>
          </p:nvPr>
        </p:nvSpPr>
        <p:spPr>
          <a:xfrm>
            <a:off x="233900" y="1168175"/>
            <a:ext cx="4995300" cy="33390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Char char="●"/>
            </a:pPr>
            <a:r>
              <a:rPr lang="en" sz="1700">
                <a:solidFill>
                  <a:schemeClr val="dk1"/>
                </a:solidFill>
              </a:rPr>
              <a:t>Architecture designed for flexibility.</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Four main algorithms: Text embeddings, Ensemble models, Hybrid approach, Object detection.</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Role of text embeddings and image feature extraction.</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Object detection using YOLOv4.</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Versatility and adaptability of the system.</a:t>
            </a:r>
            <a:endParaRPr sz="1700">
              <a:solidFill>
                <a:schemeClr val="dk1"/>
              </a:solidFill>
            </a:endParaRPr>
          </a:p>
        </p:txBody>
      </p:sp>
      <p:pic>
        <p:nvPicPr>
          <p:cNvPr id="114" name="Google Shape;114;p16"/>
          <p:cNvPicPr preferRelativeResize="0"/>
          <p:nvPr/>
        </p:nvPicPr>
        <p:blipFill>
          <a:blip r:embed="rId3">
            <a:alphaModFix/>
          </a:blip>
          <a:stretch>
            <a:fillRect/>
          </a:stretch>
        </p:blipFill>
        <p:spPr>
          <a:xfrm>
            <a:off x="5229189" y="1162450"/>
            <a:ext cx="3669360" cy="3732275"/>
          </a:xfrm>
          <a:prstGeom prst="rect">
            <a:avLst/>
          </a:prstGeom>
          <a:noFill/>
          <a:ln cap="flat" cmpd="sng" w="9525">
            <a:solidFill>
              <a:schemeClr val="dk1"/>
            </a:solidFill>
            <a:prstDash val="solid"/>
            <a:round/>
            <a:headEnd len="sm" w="sm" type="none"/>
            <a:tailEnd len="sm" w="sm" type="none"/>
          </a:ln>
        </p:spPr>
      </p:pic>
      <p:sp>
        <p:nvSpPr>
          <p:cNvPr id="115" name="Google Shape;115;p16"/>
          <p:cNvSpPr txBox="1"/>
          <p:nvPr>
            <p:ph type="title"/>
          </p:nvPr>
        </p:nvSpPr>
        <p:spPr>
          <a:xfrm>
            <a:off x="460950" y="200247"/>
            <a:ext cx="8222100" cy="838800"/>
          </a:xfrm>
          <a:prstGeom prst="rect">
            <a:avLst/>
          </a:prstGeom>
        </p:spPr>
        <p:txBody>
          <a:bodyPr anchorCtr="0" anchor="ctr" bIns="91425" lIns="91425" spcFirstLastPara="1" rIns="91425" wrap="square" tIns="91425">
            <a:normAutofit/>
          </a:bodyPr>
          <a:lstStyle/>
          <a:p>
            <a:pPr indent="0" lvl="0" marL="0" rtl="0" algn="l">
              <a:lnSpc>
                <a:spcPct val="200000"/>
              </a:lnSpc>
              <a:spcBef>
                <a:spcPts val="0"/>
              </a:spcBef>
              <a:spcAft>
                <a:spcPts val="1200"/>
              </a:spcAft>
              <a:buNone/>
            </a:pPr>
            <a:r>
              <a:rPr b="1" lang="en" sz="3146">
                <a:solidFill>
                  <a:schemeClr val="dk1"/>
                </a:solidFill>
              </a:rPr>
              <a:t>System Design &amp; Methodologies</a:t>
            </a:r>
            <a:endParaRPr sz="4800">
              <a:solidFill>
                <a:schemeClr val="dk1"/>
              </a:solidFill>
            </a:endParaRPr>
          </a:p>
        </p:txBody>
      </p:sp>
      <p:pic>
        <p:nvPicPr>
          <p:cNvPr id="116" name="Google Shape;116;p16"/>
          <p:cNvPicPr preferRelativeResize="0"/>
          <p:nvPr/>
        </p:nvPicPr>
        <p:blipFill>
          <a:blip r:embed="rId4">
            <a:alphaModFix/>
          </a:blip>
          <a:stretch>
            <a:fillRect/>
          </a:stretch>
        </p:blipFill>
        <p:spPr>
          <a:xfrm>
            <a:off x="0" y="4636300"/>
            <a:ext cx="502000" cy="25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idx="4294967295" type="body"/>
          </p:nvPr>
        </p:nvSpPr>
        <p:spPr>
          <a:xfrm>
            <a:off x="179525" y="1114000"/>
            <a:ext cx="5154600" cy="3522300"/>
          </a:xfrm>
          <a:prstGeom prst="rect">
            <a:avLst/>
          </a:prstGeom>
        </p:spPr>
        <p:txBody>
          <a:bodyPr anchorCtr="0" anchor="t" bIns="91425" lIns="91425" spcFirstLastPara="1" rIns="91425" wrap="square" tIns="91425">
            <a:noAutofit/>
          </a:bodyPr>
          <a:lstStyle/>
          <a:p>
            <a:pPr indent="-344011" lvl="0" marL="457200" rtl="0" algn="l">
              <a:lnSpc>
                <a:spcPct val="115000"/>
              </a:lnSpc>
              <a:spcBef>
                <a:spcPts val="0"/>
              </a:spcBef>
              <a:spcAft>
                <a:spcPts val="0"/>
              </a:spcAft>
              <a:buClr>
                <a:schemeClr val="dk1"/>
              </a:buClr>
              <a:buSzPts val="1817"/>
              <a:buChar char="●"/>
            </a:pPr>
            <a:r>
              <a:rPr lang="en" sz="1817">
                <a:solidFill>
                  <a:schemeClr val="dk1"/>
                </a:solidFill>
              </a:rPr>
              <a:t>Dataset: Subset of Diffusion DB, generated in August 2022.</a:t>
            </a:r>
            <a:endParaRPr sz="1817">
              <a:solidFill>
                <a:schemeClr val="dk1"/>
              </a:solidFill>
            </a:endParaRPr>
          </a:p>
          <a:p>
            <a:pPr indent="-344011" lvl="0" marL="457200" rtl="0" algn="l">
              <a:lnSpc>
                <a:spcPct val="115000"/>
              </a:lnSpc>
              <a:spcBef>
                <a:spcPts val="0"/>
              </a:spcBef>
              <a:spcAft>
                <a:spcPts val="0"/>
              </a:spcAft>
              <a:buClr>
                <a:schemeClr val="dk1"/>
              </a:buClr>
              <a:buSzPts val="1817"/>
              <a:buChar char="●"/>
            </a:pPr>
            <a:r>
              <a:rPr lang="en" sz="1817">
                <a:solidFill>
                  <a:schemeClr val="dk1"/>
                </a:solidFill>
              </a:rPr>
              <a:t>Features: Image, Prompt, User name.</a:t>
            </a:r>
            <a:endParaRPr sz="1817">
              <a:solidFill>
                <a:schemeClr val="dk1"/>
              </a:solidFill>
            </a:endParaRPr>
          </a:p>
          <a:p>
            <a:pPr indent="-344011" lvl="0" marL="457200" rtl="0" algn="l">
              <a:lnSpc>
                <a:spcPct val="115000"/>
              </a:lnSpc>
              <a:spcBef>
                <a:spcPts val="0"/>
              </a:spcBef>
              <a:spcAft>
                <a:spcPts val="0"/>
              </a:spcAft>
              <a:buClr>
                <a:schemeClr val="dk1"/>
              </a:buClr>
              <a:buSzPts val="1817"/>
              <a:buChar char="●"/>
            </a:pPr>
            <a:r>
              <a:rPr lang="en" sz="1817">
                <a:solidFill>
                  <a:schemeClr val="dk1"/>
                </a:solidFill>
              </a:rPr>
              <a:t>Preprocessing: Stopwords removal, Emoji removal, Stemming.</a:t>
            </a:r>
            <a:endParaRPr sz="1817">
              <a:solidFill>
                <a:schemeClr val="dk1"/>
              </a:solidFill>
            </a:endParaRPr>
          </a:p>
          <a:p>
            <a:pPr indent="-344011" lvl="0" marL="457200" rtl="0" algn="l">
              <a:lnSpc>
                <a:spcPct val="115000"/>
              </a:lnSpc>
              <a:spcBef>
                <a:spcPts val="0"/>
              </a:spcBef>
              <a:spcAft>
                <a:spcPts val="0"/>
              </a:spcAft>
              <a:buClr>
                <a:schemeClr val="dk1"/>
              </a:buClr>
              <a:buSzPts val="1817"/>
              <a:buChar char="●"/>
            </a:pPr>
            <a:r>
              <a:rPr lang="en" sz="1817">
                <a:solidFill>
                  <a:schemeClr val="dk1"/>
                </a:solidFill>
              </a:rPr>
              <a:t>Example after preprocessing: </a:t>
            </a:r>
            <a:r>
              <a:rPr b="1" i="1" lang="en" sz="1817">
                <a:solidFill>
                  <a:schemeClr val="dk1"/>
                </a:solidFill>
              </a:rPr>
              <a:t>"the pope's hard rock band, with instruments" </a:t>
            </a:r>
            <a:r>
              <a:rPr lang="en" sz="1817">
                <a:solidFill>
                  <a:schemeClr val="dk1"/>
                </a:solidFill>
              </a:rPr>
              <a:t>to </a:t>
            </a:r>
            <a:r>
              <a:rPr b="1" i="1" lang="en" sz="1817">
                <a:solidFill>
                  <a:schemeClr val="dk1"/>
                </a:solidFill>
              </a:rPr>
              <a:t>"pope hard rock band instrument."</a:t>
            </a:r>
            <a:endParaRPr b="1" i="1" sz="1817">
              <a:solidFill>
                <a:schemeClr val="dk1"/>
              </a:solidFill>
            </a:endParaRPr>
          </a:p>
          <a:p>
            <a:pPr indent="-344011" lvl="0" marL="457200" rtl="0" algn="l">
              <a:lnSpc>
                <a:spcPct val="115000"/>
              </a:lnSpc>
              <a:spcBef>
                <a:spcPts val="0"/>
              </a:spcBef>
              <a:spcAft>
                <a:spcPts val="0"/>
              </a:spcAft>
              <a:buClr>
                <a:schemeClr val="dk1"/>
              </a:buClr>
              <a:buSzPts val="1817"/>
              <a:buChar char="●"/>
            </a:pPr>
            <a:r>
              <a:rPr lang="en" sz="1817">
                <a:solidFill>
                  <a:schemeClr val="dk1"/>
                </a:solidFill>
              </a:rPr>
              <a:t>Importance of preprocessing in refining data.</a:t>
            </a:r>
            <a:endParaRPr sz="1817">
              <a:solidFill>
                <a:schemeClr val="dk1"/>
              </a:solidFill>
            </a:endParaRPr>
          </a:p>
        </p:txBody>
      </p:sp>
      <p:sp>
        <p:nvSpPr>
          <p:cNvPr id="122" name="Google Shape;122;p17"/>
          <p:cNvSpPr txBox="1"/>
          <p:nvPr>
            <p:ph type="title"/>
          </p:nvPr>
        </p:nvSpPr>
        <p:spPr>
          <a:xfrm>
            <a:off x="0" y="93975"/>
            <a:ext cx="5896200" cy="838800"/>
          </a:xfrm>
          <a:prstGeom prst="rect">
            <a:avLst/>
          </a:prstGeom>
        </p:spPr>
        <p:txBody>
          <a:bodyPr anchorCtr="0" anchor="ctr" bIns="91425" lIns="91425" spcFirstLastPara="1" rIns="91425" wrap="square" tIns="91425">
            <a:noAutofit/>
          </a:bodyPr>
          <a:lstStyle/>
          <a:p>
            <a:pPr indent="0" lvl="0" marL="457200" rtl="0" algn="l">
              <a:lnSpc>
                <a:spcPct val="200000"/>
              </a:lnSpc>
              <a:spcBef>
                <a:spcPts val="0"/>
              </a:spcBef>
              <a:spcAft>
                <a:spcPts val="1200"/>
              </a:spcAft>
              <a:buSzPts val="990"/>
              <a:buNone/>
            </a:pPr>
            <a:r>
              <a:rPr b="1" lang="en" sz="3030">
                <a:solidFill>
                  <a:schemeClr val="dk1"/>
                </a:solidFill>
              </a:rPr>
              <a:t>Dataset &amp; Preprocessing</a:t>
            </a:r>
            <a:endParaRPr b="1" sz="3030">
              <a:solidFill>
                <a:schemeClr val="dk1"/>
              </a:solidFill>
            </a:endParaRPr>
          </a:p>
        </p:txBody>
      </p:sp>
      <p:pic>
        <p:nvPicPr>
          <p:cNvPr id="123" name="Google Shape;123;p17"/>
          <p:cNvPicPr preferRelativeResize="0"/>
          <p:nvPr/>
        </p:nvPicPr>
        <p:blipFill>
          <a:blip r:embed="rId3">
            <a:alphaModFix/>
          </a:blip>
          <a:stretch>
            <a:fillRect/>
          </a:stretch>
        </p:blipFill>
        <p:spPr>
          <a:xfrm>
            <a:off x="0" y="4636300"/>
            <a:ext cx="502000" cy="258425"/>
          </a:xfrm>
          <a:prstGeom prst="rect">
            <a:avLst/>
          </a:prstGeom>
          <a:noFill/>
          <a:ln>
            <a:noFill/>
          </a:ln>
        </p:spPr>
      </p:pic>
      <p:pic>
        <p:nvPicPr>
          <p:cNvPr id="124" name="Google Shape;124;p17"/>
          <p:cNvPicPr preferRelativeResize="0"/>
          <p:nvPr/>
        </p:nvPicPr>
        <p:blipFill>
          <a:blip r:embed="rId4">
            <a:alphaModFix/>
          </a:blip>
          <a:stretch>
            <a:fillRect/>
          </a:stretch>
        </p:blipFill>
        <p:spPr>
          <a:xfrm>
            <a:off x="5251900" y="1455800"/>
            <a:ext cx="3892099" cy="2477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nvSpPr>
        <p:spPr>
          <a:xfrm>
            <a:off x="232925" y="745550"/>
            <a:ext cx="7299900" cy="7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Goal: Given a prompt, recommend similar prompts in the dataset </a:t>
            </a:r>
            <a:endParaRPr sz="1700">
              <a:solidFill>
                <a:schemeClr val="dk1"/>
              </a:solidFill>
            </a:endParaRPr>
          </a:p>
          <a:p>
            <a:pPr indent="0" lvl="0" marL="0" rtl="0" algn="l">
              <a:spcBef>
                <a:spcPts val="0"/>
              </a:spcBef>
              <a:spcAft>
                <a:spcPts val="0"/>
              </a:spcAft>
              <a:buNone/>
            </a:pPr>
            <a:r>
              <a:rPr lang="en" sz="1700">
                <a:solidFill>
                  <a:schemeClr val="dk1"/>
                </a:solidFill>
              </a:rPr>
              <a:t>without any state-of-art embedding methods</a:t>
            </a:r>
            <a:endParaRPr sz="1700">
              <a:solidFill>
                <a:schemeClr val="dk1"/>
              </a:solidFill>
            </a:endParaRPr>
          </a:p>
        </p:txBody>
      </p:sp>
      <p:sp>
        <p:nvSpPr>
          <p:cNvPr id="130" name="Google Shape;130;p18"/>
          <p:cNvSpPr txBox="1"/>
          <p:nvPr/>
        </p:nvSpPr>
        <p:spPr>
          <a:xfrm>
            <a:off x="6238975" y="2298350"/>
            <a:ext cx="2687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Pros: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Recognizable features </a:t>
            </a:r>
            <a:endParaRPr sz="1500">
              <a:solidFill>
                <a:schemeClr val="dk1"/>
              </a:solidFill>
            </a:endParaRPr>
          </a:p>
          <a:p>
            <a:pPr indent="0" lvl="0" marL="457200" rtl="0" algn="l">
              <a:spcBef>
                <a:spcPts val="0"/>
              </a:spcBef>
              <a:spcAft>
                <a:spcPts val="0"/>
              </a:spcAft>
              <a:buNone/>
            </a:pPr>
            <a:r>
              <a:rPr lang="en" sz="1500">
                <a:solidFill>
                  <a:schemeClr val="dk1"/>
                </a:solidFill>
              </a:rPr>
              <a:t>→  better interpretability</a:t>
            </a:r>
            <a:endParaRPr sz="1500">
              <a:solidFill>
                <a:schemeClr val="dk1"/>
              </a:solidFill>
            </a:endParaRPr>
          </a:p>
          <a:p>
            <a:pPr indent="0" lvl="0" marL="0" rtl="0" algn="l">
              <a:spcBef>
                <a:spcPts val="0"/>
              </a:spcBef>
              <a:spcAft>
                <a:spcPts val="0"/>
              </a:spcAft>
              <a:buNone/>
            </a:pPr>
            <a:r>
              <a:rPr lang="en" sz="1500">
                <a:solidFill>
                  <a:schemeClr val="dk1"/>
                </a:solidFill>
              </a:rPr>
              <a:t>Cons: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Limitation on capturing hidden meaning in a prompt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Ignore the context of a prompt</a:t>
            </a:r>
            <a:endParaRPr sz="1500">
              <a:solidFill>
                <a:schemeClr val="dk1"/>
              </a:solidFill>
            </a:endParaRPr>
          </a:p>
        </p:txBody>
      </p:sp>
      <p:sp>
        <p:nvSpPr>
          <p:cNvPr id="131" name="Google Shape;131;p18"/>
          <p:cNvSpPr txBox="1"/>
          <p:nvPr/>
        </p:nvSpPr>
        <p:spPr>
          <a:xfrm>
            <a:off x="232925" y="0"/>
            <a:ext cx="5538600" cy="6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3100">
                <a:solidFill>
                  <a:schemeClr val="dk1"/>
                </a:solidFill>
              </a:rPr>
              <a:t>Algorithm-1</a:t>
            </a:r>
            <a:endParaRPr b="1" sz="3100">
              <a:solidFill>
                <a:schemeClr val="dk1"/>
              </a:solidFill>
            </a:endParaRPr>
          </a:p>
        </p:txBody>
      </p:sp>
      <p:grpSp>
        <p:nvGrpSpPr>
          <p:cNvPr id="132" name="Google Shape;132;p18"/>
          <p:cNvGrpSpPr/>
          <p:nvPr/>
        </p:nvGrpSpPr>
        <p:grpSpPr>
          <a:xfrm>
            <a:off x="165750" y="1577198"/>
            <a:ext cx="5605767" cy="3566291"/>
            <a:chOff x="278450" y="1082454"/>
            <a:chExt cx="4573150" cy="3649873"/>
          </a:xfrm>
        </p:grpSpPr>
        <p:sp>
          <p:nvSpPr>
            <p:cNvPr id="133" name="Google Shape;133;p18"/>
            <p:cNvSpPr/>
            <p:nvPr/>
          </p:nvSpPr>
          <p:spPr>
            <a:xfrm>
              <a:off x="2781600" y="1137450"/>
              <a:ext cx="2070000" cy="1358100"/>
            </a:xfrm>
            <a:prstGeom prst="roundRect">
              <a:avLst>
                <a:gd fmla="val 16667" name="adj"/>
              </a:avLst>
            </a:prstGeom>
            <a:solidFill>
              <a:schemeClr val="dk1"/>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- 6553 features</a:t>
              </a:r>
              <a:endParaRPr sz="1200">
                <a:solidFill>
                  <a:schemeClr val="lt1"/>
                </a:solidFill>
              </a:endParaRPr>
            </a:p>
            <a:p>
              <a:pPr indent="0" lvl="0" marL="0" rtl="0" algn="l">
                <a:spcBef>
                  <a:spcPts val="0"/>
                </a:spcBef>
                <a:spcAft>
                  <a:spcPts val="0"/>
                </a:spcAft>
                <a:buNone/>
              </a:pPr>
              <a:r>
                <a:rPr lang="en" sz="1200">
                  <a:solidFill>
                    <a:schemeClr val="lt1"/>
                  </a:solidFill>
                </a:rPr>
                <a:t>- Same features with TfidVectorizer</a:t>
              </a:r>
              <a:endParaRPr sz="1200">
                <a:solidFill>
                  <a:schemeClr val="lt1"/>
                </a:solidFill>
              </a:endParaRPr>
            </a:p>
            <a:p>
              <a:pPr indent="0" lvl="0" marL="0" rtl="0" algn="l">
                <a:spcBef>
                  <a:spcPts val="0"/>
                </a:spcBef>
                <a:spcAft>
                  <a:spcPts val="0"/>
                </a:spcAft>
                <a:buNone/>
              </a:pPr>
              <a:r>
                <a:rPr lang="en" sz="1200">
                  <a:solidFill>
                    <a:schemeClr val="lt1"/>
                  </a:solidFill>
                </a:rPr>
                <a:t>- min-max normalization</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a:solidFill>
                  <a:schemeClr val="lt1"/>
                </a:solidFill>
              </a:endParaRPr>
            </a:p>
          </p:txBody>
        </p:sp>
        <p:grpSp>
          <p:nvGrpSpPr>
            <p:cNvPr id="134" name="Google Shape;134;p18"/>
            <p:cNvGrpSpPr/>
            <p:nvPr/>
          </p:nvGrpSpPr>
          <p:grpSpPr>
            <a:xfrm>
              <a:off x="278450" y="1104400"/>
              <a:ext cx="2070000" cy="1424200"/>
              <a:chOff x="263300" y="1522525"/>
              <a:chExt cx="2070000" cy="1424200"/>
            </a:xfrm>
          </p:grpSpPr>
          <p:sp>
            <p:nvSpPr>
              <p:cNvPr id="135" name="Google Shape;135;p18"/>
              <p:cNvSpPr/>
              <p:nvPr/>
            </p:nvSpPr>
            <p:spPr>
              <a:xfrm>
                <a:off x="263300" y="1588625"/>
                <a:ext cx="2070000" cy="1358100"/>
              </a:xfrm>
              <a:prstGeom prst="roundRect">
                <a:avLst>
                  <a:gd fmla="val 16667" name="adj"/>
                </a:avLst>
              </a:prstGeom>
              <a:solidFill>
                <a:schemeClr val="dk1"/>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sz="1200">
                    <a:solidFill>
                      <a:schemeClr val="lt1"/>
                    </a:solidFill>
                  </a:rPr>
                  <a:t>- 6553 features</a:t>
                </a:r>
                <a:endParaRPr sz="1200">
                  <a:solidFill>
                    <a:schemeClr val="lt1"/>
                  </a:solidFill>
                </a:endParaRPr>
              </a:p>
              <a:p>
                <a:pPr indent="0" lvl="0" marL="0" rtl="0" algn="l">
                  <a:spcBef>
                    <a:spcPts val="0"/>
                  </a:spcBef>
                  <a:spcAft>
                    <a:spcPts val="0"/>
                  </a:spcAft>
                  <a:buNone/>
                </a:pPr>
                <a:r>
                  <a:rPr lang="en" sz="1200">
                    <a:solidFill>
                      <a:schemeClr val="lt1"/>
                    </a:solidFill>
                  </a:rPr>
                  <a:t>ex) zuckerberg, abel, etc</a:t>
                </a:r>
                <a:endParaRPr sz="1200">
                  <a:solidFill>
                    <a:schemeClr val="lt1"/>
                  </a:solidFill>
                </a:endParaRPr>
              </a:p>
              <a:p>
                <a:pPr indent="0" lvl="0" marL="0" rtl="0" algn="l">
                  <a:spcBef>
                    <a:spcPts val="0"/>
                  </a:spcBef>
                  <a:spcAft>
                    <a:spcPts val="0"/>
                  </a:spcAft>
                  <a:buNone/>
                </a:pPr>
                <a:r>
                  <a:rPr lang="en" sz="1200">
                    <a:solidFill>
                      <a:schemeClr val="lt1"/>
                    </a:solidFill>
                  </a:rPr>
                  <a:t>- No min-max normalization</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sp>
            <p:nvSpPr>
              <p:cNvPr id="136" name="Google Shape;136;p18"/>
              <p:cNvSpPr txBox="1"/>
              <p:nvPr/>
            </p:nvSpPr>
            <p:spPr>
              <a:xfrm>
                <a:off x="452175" y="1522525"/>
                <a:ext cx="1681500" cy="42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rPr>
                  <a:t>TfidVectorizer</a:t>
                </a:r>
                <a:endParaRPr b="1" sz="1500">
                  <a:solidFill>
                    <a:schemeClr val="lt1"/>
                  </a:solidFill>
                </a:endParaRPr>
              </a:p>
            </p:txBody>
          </p:sp>
        </p:grpSp>
        <p:sp>
          <p:nvSpPr>
            <p:cNvPr id="137" name="Google Shape;137;p18"/>
            <p:cNvSpPr txBox="1"/>
            <p:nvPr/>
          </p:nvSpPr>
          <p:spPr>
            <a:xfrm>
              <a:off x="2975850" y="1082454"/>
              <a:ext cx="1681500" cy="42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rPr>
                <a:t>CounterVectorizer</a:t>
              </a:r>
              <a:endParaRPr b="1" sz="1500">
                <a:solidFill>
                  <a:schemeClr val="lt1"/>
                </a:solidFill>
              </a:endParaRPr>
            </a:p>
          </p:txBody>
        </p:sp>
        <p:cxnSp>
          <p:nvCxnSpPr>
            <p:cNvPr id="138" name="Google Shape;138;p18"/>
            <p:cNvCxnSpPr>
              <a:stCxn id="135" idx="2"/>
            </p:cNvCxnSpPr>
            <p:nvPr/>
          </p:nvCxnSpPr>
          <p:spPr>
            <a:xfrm>
              <a:off x="1313450" y="2528600"/>
              <a:ext cx="0" cy="357900"/>
            </a:xfrm>
            <a:prstGeom prst="straightConnector1">
              <a:avLst/>
            </a:prstGeom>
            <a:noFill/>
            <a:ln cap="flat" cmpd="sng" w="9525">
              <a:solidFill>
                <a:schemeClr val="dk2"/>
              </a:solidFill>
              <a:prstDash val="solid"/>
              <a:round/>
              <a:headEnd len="med" w="med" type="none"/>
              <a:tailEnd len="med" w="med" type="triangle"/>
            </a:ln>
          </p:spPr>
        </p:cxnSp>
        <p:sp>
          <p:nvSpPr>
            <p:cNvPr id="139" name="Google Shape;139;p18"/>
            <p:cNvSpPr txBox="1"/>
            <p:nvPr/>
          </p:nvSpPr>
          <p:spPr>
            <a:xfrm>
              <a:off x="278450" y="2797725"/>
              <a:ext cx="20700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Calculate</a:t>
              </a:r>
              <a:endParaRPr b="1"/>
            </a:p>
            <a:p>
              <a:pPr indent="0" lvl="0" marL="0" rtl="0" algn="ctr">
                <a:spcBef>
                  <a:spcPts val="0"/>
                </a:spcBef>
                <a:spcAft>
                  <a:spcPts val="0"/>
                </a:spcAft>
                <a:buNone/>
              </a:pPr>
              <a:r>
                <a:rPr b="1" lang="en"/>
                <a:t>Cosine similarity</a:t>
              </a:r>
              <a:endParaRPr b="1"/>
            </a:p>
            <a:p>
              <a:pPr indent="0" lvl="0" marL="0" rtl="0" algn="ctr">
                <a:spcBef>
                  <a:spcPts val="0"/>
                </a:spcBef>
                <a:spcAft>
                  <a:spcPts val="0"/>
                </a:spcAft>
                <a:buNone/>
              </a:pPr>
              <a:r>
                <a:rPr b="1" lang="en"/>
                <a:t>= Sim</a:t>
              </a:r>
              <a:r>
                <a:rPr b="1" baseline="-25000" lang="en"/>
                <a:t>TfidVec</a:t>
              </a:r>
              <a:endParaRPr b="1" baseline="-25000"/>
            </a:p>
          </p:txBody>
        </p:sp>
        <p:sp>
          <p:nvSpPr>
            <p:cNvPr id="140" name="Google Shape;140;p18"/>
            <p:cNvSpPr txBox="1"/>
            <p:nvPr/>
          </p:nvSpPr>
          <p:spPr>
            <a:xfrm>
              <a:off x="2836425" y="2886500"/>
              <a:ext cx="19575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Calculate</a:t>
              </a:r>
              <a:endParaRPr b="1"/>
            </a:p>
            <a:p>
              <a:pPr indent="0" lvl="0" marL="0" rtl="0" algn="ctr">
                <a:spcBef>
                  <a:spcPts val="0"/>
                </a:spcBef>
                <a:spcAft>
                  <a:spcPts val="0"/>
                </a:spcAft>
                <a:buNone/>
              </a:pPr>
              <a:r>
                <a:rPr b="1" lang="en"/>
                <a:t>Cosine similarity</a:t>
              </a:r>
              <a:endParaRPr b="1"/>
            </a:p>
            <a:p>
              <a:pPr indent="0" lvl="0" marL="0" rtl="0" algn="ctr">
                <a:spcBef>
                  <a:spcPts val="0"/>
                </a:spcBef>
                <a:spcAft>
                  <a:spcPts val="0"/>
                </a:spcAft>
                <a:buNone/>
              </a:pPr>
              <a:r>
                <a:rPr b="1" lang="en"/>
                <a:t>= Sim</a:t>
              </a:r>
              <a:r>
                <a:rPr b="1" baseline="-25000" lang="en"/>
                <a:t>CounterVec</a:t>
              </a:r>
              <a:endParaRPr b="1" baseline="-25000"/>
            </a:p>
          </p:txBody>
        </p:sp>
        <p:sp>
          <p:nvSpPr>
            <p:cNvPr id="141" name="Google Shape;141;p18"/>
            <p:cNvSpPr/>
            <p:nvPr/>
          </p:nvSpPr>
          <p:spPr>
            <a:xfrm rot="5400000">
              <a:off x="2386975" y="3046175"/>
              <a:ext cx="319500" cy="18576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42" name="Google Shape;142;p18"/>
            <p:cNvSpPr txBox="1"/>
            <p:nvPr/>
          </p:nvSpPr>
          <p:spPr>
            <a:xfrm>
              <a:off x="1398250" y="4194727"/>
              <a:ext cx="2806500" cy="53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0.5(</a:t>
              </a:r>
              <a:r>
                <a:rPr b="1" lang="en">
                  <a:solidFill>
                    <a:schemeClr val="dk1"/>
                  </a:solidFill>
                </a:rPr>
                <a:t>Sim</a:t>
              </a:r>
              <a:r>
                <a:rPr b="1" baseline="-25000" lang="en">
                  <a:solidFill>
                    <a:schemeClr val="dk1"/>
                  </a:solidFill>
                </a:rPr>
                <a:t>TfidVec</a:t>
              </a:r>
              <a:r>
                <a:rPr b="1" lang="en">
                  <a:solidFill>
                    <a:schemeClr val="dk1"/>
                  </a:solidFill>
                </a:rPr>
                <a:t>)</a:t>
              </a:r>
              <a:r>
                <a:rPr b="1" lang="en"/>
                <a:t> + 0.5(</a:t>
              </a:r>
              <a:r>
                <a:rPr b="1" lang="en">
                  <a:solidFill>
                    <a:schemeClr val="dk1"/>
                  </a:solidFill>
                </a:rPr>
                <a:t>Sim</a:t>
              </a:r>
              <a:r>
                <a:rPr b="1" baseline="-25000" lang="en">
                  <a:solidFill>
                    <a:schemeClr val="dk1"/>
                  </a:solidFill>
                </a:rPr>
                <a:t>CounterVec</a:t>
              </a:r>
              <a:r>
                <a:rPr b="1" lang="en">
                  <a:solidFill>
                    <a:schemeClr val="dk1"/>
                  </a:solidFill>
                </a:rPr>
                <a:t>)</a:t>
              </a:r>
              <a:endParaRPr b="1">
                <a:solidFill>
                  <a:schemeClr val="dk1"/>
                </a:solidFill>
              </a:endParaRPr>
            </a:p>
            <a:p>
              <a:pPr indent="0" lvl="0" marL="0" rtl="0" algn="ctr">
                <a:spcBef>
                  <a:spcPts val="0"/>
                </a:spcBef>
                <a:spcAft>
                  <a:spcPts val="0"/>
                </a:spcAft>
                <a:buNone/>
              </a:pPr>
              <a:r>
                <a:t/>
              </a:r>
              <a:endParaRPr/>
            </a:p>
          </p:txBody>
        </p:sp>
        <p:cxnSp>
          <p:nvCxnSpPr>
            <p:cNvPr id="143" name="Google Shape;143;p18"/>
            <p:cNvCxnSpPr/>
            <p:nvPr/>
          </p:nvCxnSpPr>
          <p:spPr>
            <a:xfrm>
              <a:off x="3816600" y="2495550"/>
              <a:ext cx="0" cy="357900"/>
            </a:xfrm>
            <a:prstGeom prst="straightConnector1">
              <a:avLst/>
            </a:prstGeom>
            <a:noFill/>
            <a:ln cap="flat" cmpd="sng" w="9525">
              <a:solidFill>
                <a:schemeClr val="dk2"/>
              </a:solidFill>
              <a:prstDash val="solid"/>
              <a:round/>
              <a:headEnd len="med" w="med" type="none"/>
              <a:tailEnd len="med" w="med" type="triangle"/>
            </a:ln>
          </p:spPr>
        </p:cxnSp>
      </p:grpSp>
      <p:pic>
        <p:nvPicPr>
          <p:cNvPr id="144" name="Google Shape;144;p18"/>
          <p:cNvPicPr preferRelativeResize="0"/>
          <p:nvPr/>
        </p:nvPicPr>
        <p:blipFill>
          <a:blip r:embed="rId3">
            <a:alphaModFix/>
          </a:blip>
          <a:stretch>
            <a:fillRect/>
          </a:stretch>
        </p:blipFill>
        <p:spPr>
          <a:xfrm>
            <a:off x="0" y="4636300"/>
            <a:ext cx="502000" cy="25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idx="4294967295" type="body"/>
          </p:nvPr>
        </p:nvSpPr>
        <p:spPr>
          <a:xfrm>
            <a:off x="311700" y="838800"/>
            <a:ext cx="6242700" cy="1834500"/>
          </a:xfrm>
          <a:prstGeom prst="rect">
            <a:avLst/>
          </a:prstGeom>
        </p:spPr>
        <p:txBody>
          <a:bodyPr anchorCtr="0" anchor="t" bIns="91425" lIns="91425" spcFirstLastPara="1" rIns="91425" wrap="square" tIns="91425">
            <a:normAutofit fontScale="77500" lnSpcReduction="20000"/>
          </a:bodyPr>
          <a:lstStyle/>
          <a:p>
            <a:pPr indent="-312261" lvl="0" marL="457200" rtl="0" algn="l">
              <a:lnSpc>
                <a:spcPct val="200000"/>
              </a:lnSpc>
              <a:spcBef>
                <a:spcPts val="0"/>
              </a:spcBef>
              <a:spcAft>
                <a:spcPts val="0"/>
              </a:spcAft>
              <a:buClr>
                <a:schemeClr val="dk1"/>
              </a:buClr>
              <a:buSzPct val="100000"/>
              <a:buChar char="●"/>
            </a:pPr>
            <a:r>
              <a:rPr lang="en" sz="1700">
                <a:solidFill>
                  <a:schemeClr val="dk1"/>
                </a:solidFill>
              </a:rPr>
              <a:t>Deep dive into embeddings: Word2Vec, GloVe, BERT, CLIP.</a:t>
            </a:r>
            <a:endParaRPr sz="1700">
              <a:solidFill>
                <a:schemeClr val="dk1"/>
              </a:solidFill>
            </a:endParaRPr>
          </a:p>
          <a:p>
            <a:pPr indent="-312261" lvl="0" marL="457200" rtl="0" algn="l">
              <a:lnSpc>
                <a:spcPct val="200000"/>
              </a:lnSpc>
              <a:spcBef>
                <a:spcPts val="0"/>
              </a:spcBef>
              <a:spcAft>
                <a:spcPts val="0"/>
              </a:spcAft>
              <a:buClr>
                <a:schemeClr val="dk1"/>
              </a:buClr>
              <a:buSzPct val="100000"/>
              <a:buChar char="●"/>
            </a:pPr>
            <a:r>
              <a:rPr lang="en" sz="1700">
                <a:solidFill>
                  <a:schemeClr val="dk1"/>
                </a:solidFill>
              </a:rPr>
              <a:t>Representation of words and ideas.</a:t>
            </a:r>
            <a:endParaRPr sz="1700">
              <a:solidFill>
                <a:schemeClr val="dk1"/>
              </a:solidFill>
            </a:endParaRPr>
          </a:p>
          <a:p>
            <a:pPr indent="-312261" lvl="0" marL="457200" rtl="0" algn="l">
              <a:lnSpc>
                <a:spcPct val="200000"/>
              </a:lnSpc>
              <a:spcBef>
                <a:spcPts val="0"/>
              </a:spcBef>
              <a:spcAft>
                <a:spcPts val="0"/>
              </a:spcAft>
              <a:buClr>
                <a:schemeClr val="dk1"/>
              </a:buClr>
              <a:buSzPct val="100000"/>
              <a:buChar char="●"/>
            </a:pPr>
            <a:r>
              <a:rPr lang="en" sz="1700">
                <a:solidFill>
                  <a:schemeClr val="dk1"/>
                </a:solidFill>
              </a:rPr>
              <a:t>Differences in suggesting art prompts.</a:t>
            </a:r>
            <a:endParaRPr sz="1700">
              <a:solidFill>
                <a:schemeClr val="dk1"/>
              </a:solidFill>
            </a:endParaRPr>
          </a:p>
          <a:p>
            <a:pPr indent="-312261" lvl="0" marL="457200" rtl="0" algn="l">
              <a:lnSpc>
                <a:spcPct val="200000"/>
              </a:lnSpc>
              <a:spcBef>
                <a:spcPts val="0"/>
              </a:spcBef>
              <a:spcAft>
                <a:spcPts val="0"/>
              </a:spcAft>
              <a:buClr>
                <a:schemeClr val="dk1"/>
              </a:buClr>
              <a:buSzPct val="100000"/>
              <a:buChar char="●"/>
            </a:pPr>
            <a:r>
              <a:rPr lang="en" sz="1700">
                <a:solidFill>
                  <a:schemeClr val="dk1"/>
                </a:solidFill>
              </a:rPr>
              <a:t>Importance of the right tool for art suggestions.</a:t>
            </a:r>
            <a:endParaRPr sz="1700">
              <a:solidFill>
                <a:schemeClr val="dk1"/>
              </a:solidFill>
            </a:endParaRPr>
          </a:p>
          <a:p>
            <a:pPr indent="-312261" lvl="0" marL="457200" rtl="0" algn="l">
              <a:lnSpc>
                <a:spcPct val="200000"/>
              </a:lnSpc>
              <a:spcBef>
                <a:spcPts val="0"/>
              </a:spcBef>
              <a:spcAft>
                <a:spcPts val="0"/>
              </a:spcAft>
              <a:buClr>
                <a:schemeClr val="dk1"/>
              </a:buClr>
              <a:buSzPct val="100000"/>
              <a:buChar char="●"/>
            </a:pPr>
            <a:r>
              <a:rPr lang="en" sz="1700">
                <a:solidFill>
                  <a:schemeClr val="dk1"/>
                </a:solidFill>
              </a:rPr>
              <a:t>Insights from experimental evaluation.</a:t>
            </a:r>
            <a:endParaRPr sz="1700">
              <a:solidFill>
                <a:schemeClr val="dk1"/>
              </a:solidFill>
            </a:endParaRPr>
          </a:p>
        </p:txBody>
      </p:sp>
      <p:sp>
        <p:nvSpPr>
          <p:cNvPr id="150" name="Google Shape;150;p19"/>
          <p:cNvSpPr txBox="1"/>
          <p:nvPr>
            <p:ph type="title"/>
          </p:nvPr>
        </p:nvSpPr>
        <p:spPr>
          <a:xfrm>
            <a:off x="311700" y="-3"/>
            <a:ext cx="8222100" cy="838800"/>
          </a:xfrm>
          <a:prstGeom prst="rect">
            <a:avLst/>
          </a:prstGeom>
        </p:spPr>
        <p:txBody>
          <a:bodyPr anchorCtr="0" anchor="ctr" bIns="91425" lIns="91425" spcFirstLastPara="1" rIns="91425" wrap="square" tIns="91425">
            <a:normAutofit/>
          </a:bodyPr>
          <a:lstStyle/>
          <a:p>
            <a:pPr indent="0" lvl="0" marL="0" rtl="0" algn="l">
              <a:lnSpc>
                <a:spcPct val="200000"/>
              </a:lnSpc>
              <a:spcBef>
                <a:spcPts val="0"/>
              </a:spcBef>
              <a:spcAft>
                <a:spcPts val="1200"/>
              </a:spcAft>
              <a:buNone/>
            </a:pPr>
            <a:r>
              <a:rPr b="1" lang="en" sz="3000">
                <a:solidFill>
                  <a:schemeClr val="dk1"/>
                </a:solidFill>
              </a:rPr>
              <a:t>Algorithm-2 (Ensemble Models)</a:t>
            </a:r>
            <a:endParaRPr b="1" sz="3000">
              <a:solidFill>
                <a:schemeClr val="dk1"/>
              </a:solidFill>
            </a:endParaRPr>
          </a:p>
        </p:txBody>
      </p:sp>
      <p:pic>
        <p:nvPicPr>
          <p:cNvPr id="151" name="Google Shape;151;p19"/>
          <p:cNvPicPr preferRelativeResize="0"/>
          <p:nvPr/>
        </p:nvPicPr>
        <p:blipFill>
          <a:blip r:embed="rId3">
            <a:alphaModFix/>
          </a:blip>
          <a:stretch>
            <a:fillRect/>
          </a:stretch>
        </p:blipFill>
        <p:spPr>
          <a:xfrm>
            <a:off x="0" y="4636300"/>
            <a:ext cx="502000" cy="258425"/>
          </a:xfrm>
          <a:prstGeom prst="rect">
            <a:avLst/>
          </a:prstGeom>
          <a:noFill/>
          <a:ln>
            <a:noFill/>
          </a:ln>
        </p:spPr>
      </p:pic>
      <p:pic>
        <p:nvPicPr>
          <p:cNvPr id="152" name="Google Shape;152;p19"/>
          <p:cNvPicPr preferRelativeResize="0"/>
          <p:nvPr/>
        </p:nvPicPr>
        <p:blipFill>
          <a:blip r:embed="rId4">
            <a:alphaModFix/>
          </a:blip>
          <a:stretch>
            <a:fillRect/>
          </a:stretch>
        </p:blipFill>
        <p:spPr>
          <a:xfrm>
            <a:off x="0" y="2627286"/>
            <a:ext cx="9143998" cy="24698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0"/>
          <p:cNvPicPr preferRelativeResize="0"/>
          <p:nvPr/>
        </p:nvPicPr>
        <p:blipFill>
          <a:blip r:embed="rId3">
            <a:alphaModFix/>
          </a:blip>
          <a:stretch>
            <a:fillRect/>
          </a:stretch>
        </p:blipFill>
        <p:spPr>
          <a:xfrm>
            <a:off x="0" y="4890500"/>
            <a:ext cx="491450" cy="253000"/>
          </a:xfrm>
          <a:prstGeom prst="rect">
            <a:avLst/>
          </a:prstGeom>
          <a:noFill/>
          <a:ln>
            <a:noFill/>
          </a:ln>
        </p:spPr>
      </p:pic>
      <p:sp>
        <p:nvSpPr>
          <p:cNvPr id="158" name="Google Shape;158;p20"/>
          <p:cNvSpPr txBox="1"/>
          <p:nvPr/>
        </p:nvSpPr>
        <p:spPr>
          <a:xfrm>
            <a:off x="219350" y="25"/>
            <a:ext cx="6842100" cy="6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900">
                <a:solidFill>
                  <a:schemeClr val="dk1"/>
                </a:solidFill>
              </a:rPr>
              <a:t>Algorithm-3</a:t>
            </a:r>
            <a:endParaRPr b="1" sz="2900">
              <a:solidFill>
                <a:schemeClr val="dk1"/>
              </a:solidFill>
            </a:endParaRPr>
          </a:p>
        </p:txBody>
      </p:sp>
      <p:sp>
        <p:nvSpPr>
          <p:cNvPr id="159" name="Google Shape;159;p20"/>
          <p:cNvSpPr txBox="1"/>
          <p:nvPr/>
        </p:nvSpPr>
        <p:spPr>
          <a:xfrm>
            <a:off x="297775" y="781013"/>
            <a:ext cx="5408100" cy="44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Goal: Leveraging both text and image embeddings</a:t>
            </a:r>
            <a:endParaRPr sz="1700">
              <a:solidFill>
                <a:schemeClr val="dk1"/>
              </a:solidFill>
            </a:endParaRPr>
          </a:p>
        </p:txBody>
      </p:sp>
      <p:sp>
        <p:nvSpPr>
          <p:cNvPr id="160" name="Google Shape;160;p20"/>
          <p:cNvSpPr/>
          <p:nvPr/>
        </p:nvSpPr>
        <p:spPr>
          <a:xfrm>
            <a:off x="297775" y="1796025"/>
            <a:ext cx="2580000" cy="1742700"/>
          </a:xfrm>
          <a:prstGeom prst="roundRect">
            <a:avLst>
              <a:gd fmla="val 16667" name="adj"/>
            </a:avLst>
          </a:prstGeom>
          <a:solidFill>
            <a:srgbClr val="6D9EEB"/>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 Input: Text embeddings from TFIDF + Image embeddings from Inception V3.</a:t>
            </a:r>
            <a:endParaRPr b="1" sz="1300">
              <a:solidFill>
                <a:schemeClr val="lt1"/>
              </a:solidFill>
            </a:endParaRPr>
          </a:p>
          <a:p>
            <a:pPr indent="0" lvl="0" marL="0" rtl="0" algn="l">
              <a:spcBef>
                <a:spcPts val="0"/>
              </a:spcBef>
              <a:spcAft>
                <a:spcPts val="0"/>
              </a:spcAft>
              <a:buNone/>
            </a:pPr>
            <a:r>
              <a:rPr b="1" lang="en" sz="1300">
                <a:solidFill>
                  <a:schemeClr val="lt1"/>
                </a:solidFill>
              </a:rPr>
              <a:t>- Cosine similarity to find similar </a:t>
            </a:r>
            <a:r>
              <a:rPr b="1" lang="en" sz="1300">
                <a:solidFill>
                  <a:schemeClr val="lt1"/>
                </a:solidFill>
              </a:rPr>
              <a:t>prompts </a:t>
            </a:r>
            <a:r>
              <a:rPr b="1" lang="en" sz="1300">
                <a:solidFill>
                  <a:schemeClr val="lt1"/>
                </a:solidFill>
              </a:rPr>
              <a:t>based on query prompt ID.</a:t>
            </a:r>
            <a:endParaRPr b="1" sz="1300">
              <a:solidFill>
                <a:schemeClr val="lt1"/>
              </a:solidFill>
            </a:endParaRPr>
          </a:p>
          <a:p>
            <a:pPr indent="0" lvl="0" marL="0" rtl="0" algn="l">
              <a:spcBef>
                <a:spcPts val="0"/>
              </a:spcBef>
              <a:spcAft>
                <a:spcPts val="0"/>
              </a:spcAft>
              <a:buNone/>
            </a:pPr>
            <a:r>
              <a:t/>
            </a:r>
            <a:endParaRPr b="1" sz="1300">
              <a:solidFill>
                <a:schemeClr val="lt1"/>
              </a:solidFill>
            </a:endParaRPr>
          </a:p>
          <a:p>
            <a:pPr indent="0" lvl="0" marL="0" rtl="0" algn="l">
              <a:spcBef>
                <a:spcPts val="0"/>
              </a:spcBef>
              <a:spcAft>
                <a:spcPts val="0"/>
              </a:spcAft>
              <a:buNone/>
            </a:pPr>
            <a:r>
              <a:t/>
            </a:r>
            <a:endParaRPr b="1" sz="1500">
              <a:solidFill>
                <a:schemeClr val="lt1"/>
              </a:solidFill>
            </a:endParaRPr>
          </a:p>
        </p:txBody>
      </p:sp>
      <p:sp>
        <p:nvSpPr>
          <p:cNvPr id="161" name="Google Shape;161;p20"/>
          <p:cNvSpPr/>
          <p:nvPr/>
        </p:nvSpPr>
        <p:spPr>
          <a:xfrm>
            <a:off x="3258775" y="1796025"/>
            <a:ext cx="2580000" cy="1742700"/>
          </a:xfrm>
          <a:prstGeom prst="roundRect">
            <a:avLst>
              <a:gd fmla="val 16667" name="adj"/>
            </a:avLst>
          </a:prstGeom>
          <a:solidFill>
            <a:srgbClr val="6D9EEB"/>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 Input: Image embeddings from ResNet and Inception v3</a:t>
            </a:r>
            <a:endParaRPr b="1" sz="1300">
              <a:solidFill>
                <a:schemeClr val="lt1"/>
              </a:solidFill>
            </a:endParaRPr>
          </a:p>
          <a:p>
            <a:pPr indent="0" lvl="0" marL="0" rtl="0" algn="l">
              <a:spcBef>
                <a:spcPts val="0"/>
              </a:spcBef>
              <a:spcAft>
                <a:spcPts val="0"/>
              </a:spcAft>
              <a:buNone/>
            </a:pPr>
            <a:r>
              <a:rPr b="1" lang="en" sz="1300">
                <a:solidFill>
                  <a:schemeClr val="lt1"/>
                </a:solidFill>
              </a:rPr>
              <a:t>- Cosine similarity to find similar </a:t>
            </a:r>
            <a:r>
              <a:rPr b="1" lang="en" sz="1300">
                <a:solidFill>
                  <a:schemeClr val="lt1"/>
                </a:solidFill>
              </a:rPr>
              <a:t>prompts </a:t>
            </a:r>
            <a:r>
              <a:rPr b="1" lang="en" sz="1300">
                <a:solidFill>
                  <a:schemeClr val="lt1"/>
                </a:solidFill>
              </a:rPr>
              <a:t>based on query image.</a:t>
            </a:r>
            <a:endParaRPr b="1" sz="1300">
              <a:solidFill>
                <a:schemeClr val="lt1"/>
              </a:solidFill>
            </a:endParaRPr>
          </a:p>
        </p:txBody>
      </p:sp>
      <p:sp>
        <p:nvSpPr>
          <p:cNvPr id="162" name="Google Shape;162;p20"/>
          <p:cNvSpPr/>
          <p:nvPr/>
        </p:nvSpPr>
        <p:spPr>
          <a:xfrm>
            <a:off x="6288175" y="1796000"/>
            <a:ext cx="2580000" cy="1742700"/>
          </a:xfrm>
          <a:prstGeom prst="roundRect">
            <a:avLst>
              <a:gd fmla="val 16667" name="adj"/>
            </a:avLst>
          </a:prstGeom>
          <a:solidFill>
            <a:srgbClr val="6D9EEB"/>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 Forming Clusters using K-means algorithm of users with similar artistic interests (based on prompt tried by user)</a:t>
            </a:r>
            <a:endParaRPr b="1" sz="1200">
              <a:solidFill>
                <a:schemeClr val="lt1"/>
              </a:solidFill>
            </a:endParaRPr>
          </a:p>
          <a:p>
            <a:pPr indent="0" lvl="0" marL="0" rtl="0" algn="l">
              <a:spcBef>
                <a:spcPts val="0"/>
              </a:spcBef>
              <a:spcAft>
                <a:spcPts val="0"/>
              </a:spcAft>
              <a:buNone/>
            </a:pPr>
            <a:r>
              <a:rPr b="1" lang="en" sz="1200">
                <a:solidFill>
                  <a:schemeClr val="lt1"/>
                </a:solidFill>
              </a:rPr>
              <a:t>-Recommending </a:t>
            </a:r>
            <a:r>
              <a:rPr b="1" lang="en" sz="1200">
                <a:solidFill>
                  <a:schemeClr val="lt1"/>
                </a:solidFill>
              </a:rPr>
              <a:t>prompt </a:t>
            </a:r>
            <a:r>
              <a:rPr b="1" lang="en" sz="1200">
                <a:solidFill>
                  <a:schemeClr val="lt1"/>
                </a:solidFill>
              </a:rPr>
              <a:t>based on similar user in cluster.</a:t>
            </a:r>
            <a:endParaRPr b="1" sz="1200">
              <a:solidFill>
                <a:schemeClr val="lt1"/>
              </a:solidFill>
            </a:endParaRPr>
          </a:p>
        </p:txBody>
      </p:sp>
      <p:sp>
        <p:nvSpPr>
          <p:cNvPr id="163" name="Google Shape;163;p20"/>
          <p:cNvSpPr txBox="1"/>
          <p:nvPr/>
        </p:nvSpPr>
        <p:spPr>
          <a:xfrm>
            <a:off x="20125" y="1386525"/>
            <a:ext cx="3135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rPr>
              <a:t>Prompt-to-prompt recommendation</a:t>
            </a:r>
            <a:endParaRPr b="1" sz="1300">
              <a:solidFill>
                <a:schemeClr val="dk1"/>
              </a:solidFill>
            </a:endParaRPr>
          </a:p>
        </p:txBody>
      </p:sp>
      <p:sp>
        <p:nvSpPr>
          <p:cNvPr id="164" name="Google Shape;164;p20"/>
          <p:cNvSpPr txBox="1"/>
          <p:nvPr/>
        </p:nvSpPr>
        <p:spPr>
          <a:xfrm>
            <a:off x="369000" y="3678375"/>
            <a:ext cx="8406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Pros: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Able to recommend relevant prompts and images. AI generation model can give different images for same prompt, good to use (Prompt+images)</a:t>
            </a:r>
            <a:endParaRPr sz="1600">
              <a:solidFill>
                <a:schemeClr val="dk1"/>
              </a:solidFill>
            </a:endParaRPr>
          </a:p>
          <a:p>
            <a:pPr indent="0" lvl="0" marL="0" rtl="0" algn="l">
              <a:spcBef>
                <a:spcPts val="0"/>
              </a:spcBef>
              <a:spcAft>
                <a:spcPts val="0"/>
              </a:spcAft>
              <a:buNone/>
            </a:pPr>
            <a:r>
              <a:rPr lang="en" sz="1600">
                <a:solidFill>
                  <a:schemeClr val="dk1"/>
                </a:solidFill>
              </a:rPr>
              <a:t>Cons: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High computational resources required.</a:t>
            </a:r>
            <a:endParaRPr sz="1600">
              <a:solidFill>
                <a:schemeClr val="dk1"/>
              </a:solidFill>
            </a:endParaRPr>
          </a:p>
        </p:txBody>
      </p:sp>
      <p:sp>
        <p:nvSpPr>
          <p:cNvPr id="165" name="Google Shape;165;p20"/>
          <p:cNvSpPr txBox="1"/>
          <p:nvPr/>
        </p:nvSpPr>
        <p:spPr>
          <a:xfrm>
            <a:off x="2999475" y="1386525"/>
            <a:ext cx="3135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rPr>
              <a:t>Recommendation based on image</a:t>
            </a:r>
            <a:endParaRPr b="1" sz="1300">
              <a:solidFill>
                <a:schemeClr val="dk1"/>
              </a:solidFill>
            </a:endParaRPr>
          </a:p>
        </p:txBody>
      </p:sp>
      <p:sp>
        <p:nvSpPr>
          <p:cNvPr id="166" name="Google Shape;166;p20"/>
          <p:cNvSpPr txBox="1"/>
          <p:nvPr/>
        </p:nvSpPr>
        <p:spPr>
          <a:xfrm>
            <a:off x="6288175" y="1386525"/>
            <a:ext cx="258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rPr>
              <a:t>User-based recommendation</a:t>
            </a:r>
            <a:endParaRPr b="1" sz="1300">
              <a:solidFill>
                <a:schemeClr val="dk1"/>
              </a:solidFill>
            </a:endParaRPr>
          </a:p>
        </p:txBody>
      </p:sp>
      <p:sp>
        <p:nvSpPr>
          <p:cNvPr id="167" name="Google Shape;167;p20"/>
          <p:cNvSpPr/>
          <p:nvPr/>
        </p:nvSpPr>
        <p:spPr>
          <a:xfrm>
            <a:off x="2877775" y="2221750"/>
            <a:ext cx="398700" cy="462300"/>
          </a:xfrm>
          <a:prstGeom prst="mathPlus">
            <a:avLst>
              <a:gd fmla="val 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8" name="Google Shape;168;p20"/>
          <p:cNvSpPr/>
          <p:nvPr/>
        </p:nvSpPr>
        <p:spPr>
          <a:xfrm>
            <a:off x="5864125" y="2221750"/>
            <a:ext cx="398700" cy="462300"/>
          </a:xfrm>
          <a:prstGeom prst="mathPlus">
            <a:avLst>
              <a:gd fmla="val 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3">
            <a:alphaModFix/>
          </a:blip>
          <a:srcRect b="0" l="0" r="5784" t="0"/>
          <a:stretch/>
        </p:blipFill>
        <p:spPr>
          <a:xfrm>
            <a:off x="4249089" y="871675"/>
            <a:ext cx="1904774" cy="1868695"/>
          </a:xfrm>
          <a:prstGeom prst="rect">
            <a:avLst/>
          </a:prstGeom>
          <a:noFill/>
          <a:ln>
            <a:noFill/>
          </a:ln>
        </p:spPr>
      </p:pic>
      <p:sp>
        <p:nvSpPr>
          <p:cNvPr id="174" name="Google Shape;174;p21"/>
          <p:cNvSpPr/>
          <p:nvPr/>
        </p:nvSpPr>
        <p:spPr>
          <a:xfrm>
            <a:off x="6450975" y="636600"/>
            <a:ext cx="2308800" cy="2050200"/>
          </a:xfrm>
          <a:prstGeom prst="flowChartAlternateProcess">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1"/>
          <p:cNvSpPr/>
          <p:nvPr/>
        </p:nvSpPr>
        <p:spPr>
          <a:xfrm>
            <a:off x="4035513" y="636600"/>
            <a:ext cx="2308800" cy="2050200"/>
          </a:xfrm>
          <a:prstGeom prst="flowChartAlternateProcess">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6" name="Google Shape;176;p21"/>
          <p:cNvPicPr preferRelativeResize="0"/>
          <p:nvPr/>
        </p:nvPicPr>
        <p:blipFill rotWithShape="1">
          <a:blip r:embed="rId4">
            <a:alphaModFix/>
          </a:blip>
          <a:srcRect b="15637" l="0" r="0" t="16405"/>
          <a:stretch/>
        </p:blipFill>
        <p:spPr>
          <a:xfrm>
            <a:off x="1654638" y="849038"/>
            <a:ext cx="1992526" cy="1913967"/>
          </a:xfrm>
          <a:prstGeom prst="rect">
            <a:avLst/>
          </a:prstGeom>
          <a:noFill/>
          <a:ln>
            <a:noFill/>
          </a:ln>
        </p:spPr>
      </p:pic>
      <p:sp>
        <p:nvSpPr>
          <p:cNvPr id="177" name="Google Shape;177;p21"/>
          <p:cNvSpPr/>
          <p:nvPr/>
        </p:nvSpPr>
        <p:spPr>
          <a:xfrm>
            <a:off x="1572700" y="636600"/>
            <a:ext cx="2308800" cy="2050200"/>
          </a:xfrm>
          <a:prstGeom prst="flowChartAlternateProcess">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8" name="Google Shape;178;p21"/>
          <p:cNvPicPr preferRelativeResize="0"/>
          <p:nvPr/>
        </p:nvPicPr>
        <p:blipFill rotWithShape="1">
          <a:blip r:embed="rId5">
            <a:alphaModFix/>
          </a:blip>
          <a:srcRect b="14861" l="0" r="0" t="16015"/>
          <a:stretch/>
        </p:blipFill>
        <p:spPr>
          <a:xfrm>
            <a:off x="6656475" y="884574"/>
            <a:ext cx="1808265" cy="1766750"/>
          </a:xfrm>
          <a:prstGeom prst="rect">
            <a:avLst/>
          </a:prstGeom>
          <a:noFill/>
          <a:ln>
            <a:noFill/>
          </a:ln>
        </p:spPr>
      </p:pic>
      <p:sp>
        <p:nvSpPr>
          <p:cNvPr id="179" name="Google Shape;179;p21"/>
          <p:cNvSpPr txBox="1"/>
          <p:nvPr/>
        </p:nvSpPr>
        <p:spPr>
          <a:xfrm>
            <a:off x="123400" y="-10550"/>
            <a:ext cx="7801800" cy="63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chemeClr val="dk1"/>
                </a:solidFill>
              </a:rPr>
              <a:t>Evaluation: Comparison between algorithms</a:t>
            </a:r>
            <a:endParaRPr sz="1900"/>
          </a:p>
        </p:txBody>
      </p:sp>
      <p:graphicFrame>
        <p:nvGraphicFramePr>
          <p:cNvPr id="180" name="Google Shape;180;p21"/>
          <p:cNvGraphicFramePr/>
          <p:nvPr/>
        </p:nvGraphicFramePr>
        <p:xfrm>
          <a:off x="332763" y="2697350"/>
          <a:ext cx="3000000" cy="3000000"/>
        </p:xfrm>
        <a:graphic>
          <a:graphicData uri="http://schemas.openxmlformats.org/drawingml/2006/table">
            <a:tbl>
              <a:tblPr>
                <a:noFill/>
                <a:tableStyleId>{EFF2554F-71E0-42EF-93DA-A4C1D955FA26}</a:tableStyleId>
              </a:tblPr>
              <a:tblGrid>
                <a:gridCol w="1260200"/>
                <a:gridCol w="2369975"/>
                <a:gridCol w="2488025"/>
                <a:gridCol w="2360275"/>
              </a:tblGrid>
              <a:tr h="259325">
                <a:tc>
                  <a:txBody>
                    <a:bodyPr/>
                    <a:lstStyle/>
                    <a:p>
                      <a:pPr indent="0" lvl="0" marL="0" rtl="0" algn="ctr">
                        <a:spcBef>
                          <a:spcPts val="0"/>
                        </a:spcBef>
                        <a:spcAft>
                          <a:spcPts val="0"/>
                        </a:spcAft>
                        <a:buNone/>
                      </a:pPr>
                      <a:r>
                        <a:rPr b="1" lang="en" sz="1100"/>
                        <a:t># of nodes</a:t>
                      </a:r>
                      <a:endParaRPr b="1" sz="1100"/>
                    </a:p>
                  </a:txBody>
                  <a:tcPr marT="91425" marB="91425"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1300"/>
                        <a:t>3587</a:t>
                      </a:r>
                      <a:endParaRPr sz="1300"/>
                    </a:p>
                  </a:txBody>
                  <a:tcPr marT="91425" marB="91425"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1300"/>
                        <a:t>4940</a:t>
                      </a:r>
                      <a:endParaRPr sz="1300"/>
                    </a:p>
                  </a:txBody>
                  <a:tcPr marT="91425" marB="91425"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lang="en" sz="1300"/>
                        <a:t>282</a:t>
                      </a:r>
                      <a:endParaRPr sz="1300"/>
                    </a:p>
                  </a:txBody>
                  <a:tcPr marT="91425" marB="91425"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28225">
                <a:tc>
                  <a:txBody>
                    <a:bodyPr/>
                    <a:lstStyle/>
                    <a:p>
                      <a:pPr indent="0" lvl="0" marL="0" rtl="0" algn="ctr">
                        <a:spcBef>
                          <a:spcPts val="0"/>
                        </a:spcBef>
                        <a:spcAft>
                          <a:spcPts val="0"/>
                        </a:spcAft>
                        <a:buNone/>
                      </a:pPr>
                      <a:r>
                        <a:rPr b="1" lang="en" sz="1100"/>
                        <a:t># of edges</a:t>
                      </a:r>
                      <a:endParaRPr b="1" sz="1100"/>
                    </a:p>
                  </a:txBody>
                  <a:tcPr marT="91425" marB="91425"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29020</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7,255,901</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391</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331975">
                <a:tc>
                  <a:txBody>
                    <a:bodyPr/>
                    <a:lstStyle/>
                    <a:p>
                      <a:pPr indent="0" lvl="0" marL="0" rtl="0" algn="ctr">
                        <a:spcBef>
                          <a:spcPts val="0"/>
                        </a:spcBef>
                        <a:spcAft>
                          <a:spcPts val="0"/>
                        </a:spcAft>
                        <a:buNone/>
                      </a:pPr>
                      <a:r>
                        <a:rPr b="1" lang="en" sz="1100"/>
                        <a:t>Avg weighted degree</a:t>
                      </a:r>
                      <a:endParaRPr b="1" sz="1100"/>
                    </a:p>
                  </a:txBody>
                  <a:tcPr marT="91425" marB="91425"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13.53</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2,204.88</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2.24</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28225">
                <a:tc>
                  <a:txBody>
                    <a:bodyPr/>
                    <a:lstStyle/>
                    <a:p>
                      <a:pPr indent="0" lvl="0" marL="0" rtl="0" algn="ctr">
                        <a:spcBef>
                          <a:spcPts val="0"/>
                        </a:spcBef>
                        <a:spcAft>
                          <a:spcPts val="0"/>
                        </a:spcAft>
                        <a:buNone/>
                      </a:pPr>
                      <a:r>
                        <a:rPr b="1" lang="en" sz="1100"/>
                        <a:t>Graph density</a:t>
                      </a:r>
                      <a:endParaRPr b="1" sz="1100"/>
                    </a:p>
                  </a:txBody>
                  <a:tcPr marT="91425" marB="91425"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0.005</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0.595</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0.01</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28225">
                <a:tc>
                  <a:txBody>
                    <a:bodyPr/>
                    <a:lstStyle/>
                    <a:p>
                      <a:pPr indent="0" lvl="0" marL="0" rtl="0" algn="ctr">
                        <a:spcBef>
                          <a:spcPts val="0"/>
                        </a:spcBef>
                        <a:spcAft>
                          <a:spcPts val="0"/>
                        </a:spcAft>
                        <a:buNone/>
                      </a:pPr>
                      <a:r>
                        <a:rPr b="1" lang="en" sz="1100"/>
                        <a:t>Modularity</a:t>
                      </a:r>
                      <a:endParaRPr b="1" sz="1100"/>
                    </a:p>
                  </a:txBody>
                  <a:tcPr marT="91425" marB="91425"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0.943</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0.07</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0.941</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331975">
                <a:tc>
                  <a:txBody>
                    <a:bodyPr/>
                    <a:lstStyle/>
                    <a:p>
                      <a:pPr indent="0" lvl="0" marL="0" rtl="0" algn="ctr">
                        <a:spcBef>
                          <a:spcPts val="0"/>
                        </a:spcBef>
                        <a:spcAft>
                          <a:spcPts val="0"/>
                        </a:spcAft>
                        <a:buNone/>
                      </a:pPr>
                      <a:r>
                        <a:rPr b="1" lang="en" sz="1100"/>
                        <a:t>The number of communities</a:t>
                      </a:r>
                      <a:endParaRPr b="1" sz="1100"/>
                    </a:p>
                  </a:txBody>
                  <a:tcPr marT="91425" marB="91425"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607</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4</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300"/>
                        <a:t>88</a:t>
                      </a:r>
                      <a:endParaRPr sz="1300"/>
                    </a:p>
                  </a:txBody>
                  <a:tcPr marT="63500" marB="63500" marR="63500" marL="6350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181" name="Google Shape;181;p21"/>
          <p:cNvSpPr txBox="1"/>
          <p:nvPr/>
        </p:nvSpPr>
        <p:spPr>
          <a:xfrm>
            <a:off x="220950" y="884575"/>
            <a:ext cx="1323300" cy="16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Graph </a:t>
            </a:r>
            <a:endParaRPr/>
          </a:p>
          <a:p>
            <a:pPr indent="0" lvl="0" marL="0" rtl="0" algn="ctr">
              <a:spcBef>
                <a:spcPts val="0"/>
              </a:spcBef>
              <a:spcAft>
                <a:spcPts val="0"/>
              </a:spcAft>
              <a:buNone/>
            </a:pPr>
            <a:r>
              <a:rPr lang="en"/>
              <a:t>after the community detection</a:t>
            </a:r>
            <a:endParaRPr/>
          </a:p>
        </p:txBody>
      </p:sp>
      <p:sp>
        <p:nvSpPr>
          <p:cNvPr id="182" name="Google Shape;182;p21"/>
          <p:cNvSpPr txBox="1"/>
          <p:nvPr/>
        </p:nvSpPr>
        <p:spPr>
          <a:xfrm>
            <a:off x="1886350" y="560410"/>
            <a:ext cx="168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Algorithm 1</a:t>
            </a:r>
            <a:endParaRPr sz="1300"/>
          </a:p>
        </p:txBody>
      </p:sp>
      <p:sp>
        <p:nvSpPr>
          <p:cNvPr id="183" name="Google Shape;183;p21"/>
          <p:cNvSpPr txBox="1"/>
          <p:nvPr/>
        </p:nvSpPr>
        <p:spPr>
          <a:xfrm>
            <a:off x="4325488" y="560410"/>
            <a:ext cx="168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Algorithm 2</a:t>
            </a:r>
            <a:endParaRPr sz="1300"/>
          </a:p>
        </p:txBody>
      </p:sp>
      <p:sp>
        <p:nvSpPr>
          <p:cNvPr id="184" name="Google Shape;184;p21"/>
          <p:cNvSpPr txBox="1"/>
          <p:nvPr/>
        </p:nvSpPr>
        <p:spPr>
          <a:xfrm>
            <a:off x="6732675" y="560410"/>
            <a:ext cx="1681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Algorithm 3</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